
<file path=[Content_Types].xml><?xml version="1.0" encoding="utf-8"?>
<Types xmlns="http://schemas.openxmlformats.org/package/2006/content-types">
  <Override PartName="/ppt/slides/slide41.xml" ContentType="application/vnd.openxmlformats-officedocument.presentationml.slide+xml"/>
  <Override PartName="/ppt/slideLayouts/slideLayout4.xml" ContentType="application/vnd.openxmlformats-officedocument.presentationml.slideLayout+xml"/>
  <Override PartName="/ppt/slides/slide117.xml" ContentType="application/vnd.openxmlformats-officedocument.presentationml.slide+xml"/>
  <Override PartName="/ppt/slides/slide50.xml" ContentType="application/vnd.openxmlformats-officedocument.presentationml.slide+xml"/>
  <Override PartName="/ppt/slides/slide18.xml" ContentType="application/vnd.openxmlformats-officedocument.presentationml.slide+xml"/>
  <Override PartName="/ppt/embeddings/Microsoft_Equation3.bin" ContentType="application/vnd.openxmlformats-officedocument.oleObject"/>
  <Override PartName="/ppt/slides/slide60.xml" ContentType="application/vnd.openxmlformats-officedocument.presentationml.slide+xml"/>
  <Override PartName="/ppt/slides/slide28.xml" ContentType="application/vnd.openxmlformats-officedocument.presentationml.slide+xml"/>
  <Override PartName="/ppt/slides/slide37.xml" ContentType="application/vnd.openxmlformats-officedocument.presentationml.slide+xml"/>
  <Override PartName="/ppt/slides/slide70.xml" ContentType="application/vnd.openxmlformats-officedocument.presentationml.slide+xml"/>
  <Override PartName="/ppt/slides/slide9.xml" ContentType="application/vnd.openxmlformats-officedocument.presentationml.slide+xml"/>
  <Override PartName="/ppt/embeddings/Microsoft_Equation10.bin" ContentType="application/vnd.openxmlformats-officedocument.oleObject"/>
  <Override PartName="/ppt/slides/slide47.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Default Extension="vml" ContentType="application/vnd.openxmlformats-officedocument.vmlDrawing"/>
  <Override PartName="/ppt/embeddings/Microsoft_Equation9.bin" ContentType="application/vnd.openxmlformats-officedocument.oleObject"/>
  <Override PartName="/ppt/slides/slide66.xml" ContentType="application/vnd.openxmlformats-officedocument.presentationml.slide+xml"/>
  <Override PartName="/ppt/theme/theme1.xml" ContentType="application/vnd.openxmlformats-officedocument.theme+xml"/>
  <Override PartName="/ppt/notesSlides/notesSlide2.xml" ContentType="application/vnd.openxmlformats-officedocument.presentationml.notesSlide+xml"/>
  <Override PartName="/ppt/slides/slide75.xml" ContentType="application/vnd.openxmlformats-officedocument.presentationml.slide+xml"/>
  <Override PartName="/ppt/slides/slide85.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Default Extension="jpeg" ContentType="image/jpeg"/>
  <Override PartName="/ppt/slides/slide112.xml" ContentType="application/vnd.openxmlformats-officedocument.presentationml.slide+xml"/>
  <Override PartName="/ppt/slides/slide13.xml" ContentType="application/vnd.openxmlformats-officedocument.presentationml.slide+xml"/>
  <Override PartName="/ppt/slides/slide122.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Layouts/slideLayout5.xml" ContentType="application/vnd.openxmlformats-officedocument.presentationml.slideLayout+xml"/>
  <Override PartName="/ppt/slides/slide108.xml" ContentType="application/vnd.openxmlformats-officedocument.presentationml.slide+xml"/>
  <Override PartName="/ppt/slides/slide42.xml" ContentType="application/vnd.openxmlformats-officedocument.presentationml.slide+xml"/>
  <Override PartName="/ppt/slides/slide118.xml" ContentType="application/vnd.openxmlformats-officedocument.presentationml.slide+xml"/>
  <Override PartName="/ppt/slides/slide51.xml" ContentType="application/vnd.openxmlformats-officedocument.presentationml.slide+xml"/>
  <Override PartName="/ppt/slides/slide19.xml" ContentType="application/vnd.openxmlformats-officedocument.presentationml.slide+xml"/>
  <Override PartName="/ppt/slideLayouts/slideLayout10.xml" ContentType="application/vnd.openxmlformats-officedocument.presentationml.slideLayout+xml"/>
  <Override PartName="/ppt/slides/slide61.xml" ContentType="application/vnd.openxmlformats-officedocument.presentationml.slide+xml"/>
  <Override PartName="/ppt/slides/slide29.xml" ContentType="application/vnd.openxmlformats-officedocument.presentationml.slide+xml"/>
  <Override PartName="/ppt/embeddings/Microsoft_Equation4.bin" ContentType="application/vnd.openxmlformats-officedocument.oleObject"/>
  <Override PartName="/ppt/slides/slide38.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90.xml" ContentType="application/vnd.openxmlformats-officedocument.presentationml.slide+xml"/>
  <Override PartName="/ppt/slides/slide67.xml" ContentType="application/vnd.openxmlformats-officedocument.presentationml.slide+xml"/>
  <Override PartName="/ppt/theme/theme2.xml" ContentType="application/vnd.openxmlformats-officedocument.theme+xml"/>
  <Override PartName="/ppt/notesSlides/notesSlide3.xml" ContentType="application/vnd.openxmlformats-officedocument.presentationml.notesSlide+xml"/>
  <Override PartName="/ppt/slides/slide76.xml" ContentType="application/vnd.openxmlformats-officedocument.presentationml.slide+xml"/>
  <Override PartName="/ppt/slides/slide86.xml" ContentType="application/vnd.openxmlformats-officedocument.presentationml.slide+xml"/>
  <Override PartName="/ppt/slides/slide113.xml" ContentType="application/vnd.openxmlformats-officedocument.presentationml.slide+xml"/>
  <Override PartName="/ppt/slides/slide14.xml" ContentType="application/vnd.openxmlformats-officedocument.presentationml.slide+xml"/>
  <Override PartName="/ppt/slides/slide123.xml" ContentType="application/vnd.openxmlformats-officedocument.presentationml.slide+xml"/>
  <Override PartName="/ppt/slides/slide24.xml" ContentType="application/vnd.openxmlformats-officedocument.presentationml.slide+xml"/>
  <Default Extension="bin" ContentType="application/vnd.openxmlformats-officedocument.presentationml.printerSettings"/>
  <Override PartName="/ppt/slides/slide33.xml" ContentType="application/vnd.openxmlformats-officedocument.presentationml.slide+xml"/>
  <Override PartName="/ppt/slides/slide5.xml" ContentType="application/vnd.openxmlformats-officedocument.presentationml.slide+xml"/>
  <Default Extension="xml" ContentType="application/xml"/>
  <Override PartName="/ppt/slides/slide109.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tableStyles.xml" ContentType="application/vnd.openxmlformats-officedocument.presentationml.tableStyles+xml"/>
  <Override PartName="/ppt/slides/slide119.xml" ContentType="application/vnd.openxmlformats-officedocument.presentationml.slide+xml"/>
  <Override PartName="/ppt/slides/slide52.xml" ContentType="application/vnd.openxmlformats-officedocument.presentationml.slide+xml"/>
  <Override PartName="/ppt/slideLayouts/slideLayout11.xml" ContentType="application/vnd.openxmlformats-officedocument.presentationml.slideLayout+xml"/>
  <Override PartName="/ppt/slides/slide62.xml" ContentType="application/vnd.openxmlformats-officedocument.presentationml.slide+xml"/>
  <Override PartName="/ppt/embeddings/Microsoft_Equation5.bin" ContentType="application/vnd.openxmlformats-officedocument.oleObject"/>
  <Override PartName="/docProps/app.xml" ContentType="application/vnd.openxmlformats-officedocument.extended-properties+xml"/>
  <Override PartName="/ppt/slides/slide39.xml" ContentType="application/vnd.openxmlformats-officedocument.presentationml.slide+xml"/>
  <Override PartName="/ppt/slides/slide81.xml" ContentType="application/vnd.openxmlformats-officedocument.presentationml.slide+xml"/>
  <Override PartName="/ppt/slides/slide49.xml" ContentType="application/vnd.openxmlformats-officedocument.presentationml.slide+xml"/>
  <Override PartName="/ppt/slides/slide58.xml" ContentType="application/vnd.openxmlformats-officedocument.presentationml.slide+xml"/>
  <Override PartName="/ppt/slides/slide91.xml" ContentType="application/vnd.openxmlformats-officedocument.presentationml.slide+xml"/>
  <Override PartName="/docProps/core.xml" ContentType="application/vnd.openxmlformats-package.core-properties+xml"/>
  <Override PartName="/ppt/slides/slide68.xml" ContentType="application/vnd.openxmlformats-officedocument.presentationml.slide+xml"/>
  <Override PartName="/ppt/theme/theme3.xml" ContentType="application/vnd.openxmlformats-officedocument.theme+xml"/>
  <Override PartName="/ppt/slides/slide77.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Layouts/slideLayout1.xml" ContentType="application/vnd.openxmlformats-officedocument.presentationml.slideLayout+xml"/>
  <Override PartName="/ppt/slides/slide104.xml" ContentType="application/vnd.openxmlformats-officedocument.presentationml.slide+xml"/>
  <Default Extension="gif" ContentType="image/gif"/>
  <Override PartName="/ppt/slides/slide114.xml" ContentType="application/vnd.openxmlformats-officedocument.presentationml.slide+xml"/>
  <Override PartName="/ppt/slides/slide15.xml" ContentType="application/vnd.openxmlformats-officedocument.presentationml.slide+xml"/>
  <Override PartName="/ppt/slides/slide124.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6.xml" ContentType="application/vnd.openxmlformats-officedocument.presentationml.slide+xml"/>
  <Default Extension="png" ContentType="image/png"/>
  <Override PartName="/ppt/slideLayouts/slideLayout7.xml" ContentType="application/vnd.openxmlformats-officedocument.presentationml.slideLayout+xml"/>
  <Override PartName="/ppt/slides/slide44.xml" ContentType="application/vnd.openxmlformats-officedocument.presentationml.slide+xml"/>
  <Override PartName="/ppt/slides/slide53.xml" ContentType="application/vnd.openxmlformats-officedocument.presentationml.slide+xml"/>
  <Override PartName="/ppt/slideLayouts/slideLayout12.xml" ContentType="application/vnd.openxmlformats-officedocument.presentationml.slideLayout+xml"/>
  <Override PartName="/ppt/slides/slide63.xml" ContentType="application/vnd.openxmlformats-officedocument.presentationml.slide+xml"/>
  <Override PartName="/ppt/embeddings/Microsoft_Equation6.bin" ContentType="application/vnd.openxmlformats-officedocument.oleObject"/>
  <Override PartName="/ppt/slides/slide72.xml" ContentType="application/vnd.openxmlformats-officedocument.presentationml.slide+xml"/>
  <Override PartName="/ppt/slides/slide82.xml" ContentType="application/vnd.openxmlformats-officedocument.presentationml.slide+xml"/>
  <Override PartName="/ppt/slides/slide92.xml" ContentType="application/vnd.openxmlformats-officedocument.presentationml.slide+xml"/>
  <Override PartName="/ppt/slides/slide59.xml" ContentType="application/vnd.openxmlformats-officedocument.presentationml.slide+xml"/>
  <Override PartName="/ppt/slides/slide100.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10.xml" ContentType="application/vnd.openxmlformats-officedocument.presentationml.slide+xml"/>
  <Override PartName="/ppt/slides/slide88.xml" ContentType="application/vnd.openxmlformats-officedocument.presentationml.slide+xml"/>
  <Override PartName="/ppt/slides/slide20.xml" ContentType="application/vnd.openxmlformats-officedocument.presentationml.slide+xml"/>
  <Override PartName="/ppt/slides/slide97.xml" ContentType="application/vnd.openxmlformats-officedocument.presentationml.slide+xml"/>
  <Override PartName="/ppt/slides/slide1.xml" ContentType="application/vnd.openxmlformats-officedocument.presentationml.slide+xml"/>
  <Override PartName="/ppt/slideLayouts/slideLayout2.xml" ContentType="application/vnd.openxmlformats-officedocument.presentationml.slideLayout+xml"/>
  <Override PartName="/ppt/slides/slide105.xml" ContentType="application/vnd.openxmlformats-officedocument.presentationml.slide+xml"/>
  <Override PartName="/ppt/slides/slide115.xml" ContentType="application/vnd.openxmlformats-officedocument.presentationml.slide+xml"/>
  <Override PartName="/ppt/slides/slide16.xml" ContentType="application/vnd.openxmlformats-officedocument.presentationml.slide+xml"/>
  <Override PartName="/ppt/viewProps.xml" ContentType="application/vnd.openxmlformats-officedocument.presentationml.viewProps+xml"/>
  <Override PartName="/ppt/slides/slide125.xml" ContentType="application/vnd.openxmlformats-officedocument.presentationml.slide+xml"/>
  <Override PartName="/ppt/embeddings/Microsoft_Equation1.bin" ContentType="application/vnd.openxmlformats-officedocument.oleObject"/>
  <Override PartName="/ppt/slides/slide26.xml" ContentType="application/vnd.openxmlformats-officedocument.presentationml.slide+xml"/>
  <Default Extension="pict" ContentType="image/pict"/>
  <Default Extension="rels" ContentType="application/vnd.openxmlformats-package.relationships+xml"/>
  <Override PartName="/ppt/slides/slide35.xml" ContentType="application/vnd.openxmlformats-officedocument.presentationml.slide+xml"/>
  <Override PartName="/ppt/slides/slide7.xml" ContentType="application/vnd.openxmlformats-officedocument.presentationml.slide+xml"/>
  <Override PartName="/ppt/slideLayouts/slideLayout8.xml" ContentType="application/vnd.openxmlformats-officedocument.presentationml.slideLayout+xml"/>
  <Override PartName="/ppt/slides/slide45.xml" ContentType="application/vnd.openxmlformats-officedocument.presentationml.slide+xml"/>
  <Override PartName="/ppt/slides/slide54.xml" ContentType="application/vnd.openxmlformats-officedocument.presentationml.slide+xml"/>
  <Override PartName="/ppt/embeddings/Microsoft_Equation7.bin" ContentType="application/vnd.openxmlformats-officedocument.oleObject"/>
  <Override PartName="/ppt/slides/slide64.xml" ContentType="application/vnd.openxmlformats-officedocument.presentationml.slide+xml"/>
  <Override PartName="/ppt/presProps.xml" ContentType="application/vnd.openxmlformats-officedocument.presentationml.presProps+xml"/>
  <Override PartName="/ppt/slides/slide73.xml" ContentType="application/vnd.openxmlformats-officedocument.presentationml.slide+xml"/>
  <Override PartName="/ppt/presentation.xml" ContentType="application/vnd.openxmlformats-officedocument.presentationml.presentation.main+xml"/>
  <Override PartName="/ppt/slides/slide83.xml" ContentType="application/vnd.openxmlformats-officedocument.presentationml.slide+xml"/>
  <Default Extension="tiff" ContentType="image/tiff"/>
  <Override PartName="/ppt/slides/slide93.xml" ContentType="application/vnd.openxmlformats-officedocument.presentationml.slide+xml"/>
  <Override PartName="/ppt/slides/slide101.xml" ContentType="application/vnd.openxmlformats-officedocument.presentationml.slide+xml"/>
  <Override PartName="/ppt/slides/slide79.xml" ContentType="application/vnd.openxmlformats-officedocument.presentationml.slide+xml"/>
  <Override PartName="/ppt/slides/slide110.xml" ContentType="application/vnd.openxmlformats-officedocument.presentationml.slide+xml"/>
  <Override PartName="/ppt/slides/slide11.xml" ContentType="application/vnd.openxmlformats-officedocument.presentationml.slide+xml"/>
  <Override PartName="/ppt/slides/slide120.xml" ContentType="application/vnd.openxmlformats-officedocument.presentationml.slide+xml"/>
  <Override PartName="/ppt/slides/slide89.xml" ContentType="application/vnd.openxmlformats-officedocument.presentationml.slide+xml"/>
  <Override PartName="/ppt/slides/slide21.xml" ContentType="application/vnd.openxmlformats-officedocument.presentationml.slide+xml"/>
  <Override PartName="/ppt/slides/slide98.xml" ContentType="application/vnd.openxmlformats-officedocument.presentationml.slide+xml"/>
  <Override PartName="/ppt/slides/slide30.xml" ContentType="application/vnd.openxmlformats-officedocument.presentationml.slide+xml"/>
  <Override PartName="/ppt/slides/slide2.xml" ContentType="application/vnd.openxmlformats-officedocument.presentationml.slide+xml"/>
  <Override PartName="/ppt/slides/slide106.xml" ContentType="application/vnd.openxmlformats-officedocument.presentationml.slide+xml"/>
  <Override PartName="/ppt/handoutMasters/handoutMaster1.xml" ContentType="application/vnd.openxmlformats-officedocument.presentationml.handoutMaster+xml"/>
  <Override PartName="/ppt/slides/slide40.xml" ContentType="application/vnd.openxmlformats-officedocument.presentationml.slide+xml"/>
  <Override PartName="/ppt/slideLayouts/slideLayout3.xml" ContentType="application/vnd.openxmlformats-officedocument.presentationml.slideLayout+xml"/>
  <Override PartName="/ppt/slides/slide116.xml" ContentType="application/vnd.openxmlformats-officedocument.presentationml.slide+xml"/>
  <Override PartName="/ppt/slides/slide17.xml" ContentType="application/vnd.openxmlformats-officedocument.presentationml.slide+xml"/>
  <Override PartName="/ppt/slides/slide126.xml" ContentType="application/vnd.openxmlformats-officedocument.presentationml.slide+xml"/>
  <Override PartName="/ppt/embeddings/Microsoft_Equation2.bin" ContentType="application/vnd.openxmlformats-officedocument.oleObject"/>
  <Override PartName="/ppt/slides/slide27.xml" ContentType="application/vnd.openxmlformats-officedocument.presentationml.slide+xml"/>
  <Override PartName="/ppt/slides/slide36.xml" ContentType="application/vnd.openxmlformats-officedocument.presentationml.slide+xml"/>
  <Override PartName="/ppt/slides/slide8.xml" ContentType="application/vnd.openxmlformats-officedocument.presentationml.slide+xml"/>
  <Override PartName="/ppt/slideLayouts/slideLayout9.xml" ContentType="application/vnd.openxmlformats-officedocument.presentationml.slideLayout+xml"/>
  <Default Extension="pdf" ContentType="application/pdf"/>
  <Override PartName="/ppt/slides/slide46.xml" ContentType="application/vnd.openxmlformats-officedocument.presentationml.slide+xml"/>
  <Override PartName="/ppt/slides/slide55.xml" ContentType="application/vnd.openxmlformats-officedocument.presentationml.slide+xml"/>
  <Override PartName="/ppt/embeddings/Microsoft_Equation8.bin" ContentType="application/vnd.openxmlformats-officedocument.oleObject"/>
  <Override PartName="/ppt/slides/slide65.xml" ContentType="application/vnd.openxmlformats-officedocument.presentationml.slide+xml"/>
  <Override PartName="/ppt/notesSlides/notesSlide1.xml" ContentType="application/vnd.openxmlformats-officedocument.presentationml.notesSlide+xml"/>
  <Override PartName="/ppt/slides/slide74.xml" ContentType="application/vnd.openxmlformats-officedocument.presentationml.slide+xml"/>
  <Override PartName="/ppt/slides/slide84.xml" ContentType="application/vnd.openxmlformats-officedocument.presentationml.slide+xml"/>
  <Override PartName="/ppt/slides/slide94.xml" ContentType="application/vnd.openxmlformats-officedocument.presentationml.slide+xml"/>
  <Override PartName="/ppt/slides/slide102.xml" ContentType="application/vnd.openxmlformats-officedocument.presentationml.slide+xml"/>
  <Override PartName="/ppt/slides/slide111.xml" ContentType="application/vnd.openxmlformats-officedocument.presentationml.slide+xml"/>
  <Override PartName="/ppt/slides/slide12.xml" ContentType="application/vnd.openxmlformats-officedocument.presentationml.slide+xml"/>
  <Override PartName="/ppt/slides/slide121.xml" ContentType="application/vnd.openxmlformats-officedocument.presentationml.slide+xml"/>
  <Override PartName="/ppt/slides/slide22.xml" ContentType="application/vnd.openxmlformats-officedocument.presentationml.slide+xml"/>
  <Override PartName="/ppt/slides/slide99.xml" ContentType="application/vnd.openxmlformats-officedocument.presentationml.slide+xml"/>
  <Override PartName="/ppt/slides/slide31.xml" ContentType="application/vnd.openxmlformats-officedocument.presentationml.slide+xml"/>
  <Override PartName="/ppt/slides/slide3.xml" ContentType="application/vnd.openxmlformats-officedocument.presentationml.slide+xml"/>
  <Override PartName="/ppt/slides/slide107.xml" ContentType="application/vnd.openxmlformats-officedocument.presentationml.slide+xml"/>
  <Override PartName="/ppt/slideMasters/slideMaster1.xml" ContentType="application/vnd.openxmlformats-officedocument.presentationml.slideMaster+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rstSlideNum="0" showSpecialPlsOnTitleSld="0" strictFirstAndLastChars="0" saveSubsetFonts="1" autoCompressPictures="0">
  <p:sldMasterIdLst>
    <p:sldMasterId id="2147483648" r:id="rId1"/>
  </p:sldMasterIdLst>
  <p:notesMasterIdLst>
    <p:notesMasterId r:id="rId128"/>
  </p:notesMasterIdLst>
  <p:handoutMasterIdLst>
    <p:handoutMasterId r:id="rId129"/>
  </p:handoutMasterIdLst>
  <p:sldIdLst>
    <p:sldId id="485" r:id="rId2"/>
    <p:sldId id="468" r:id="rId3"/>
    <p:sldId id="486" r:id="rId4"/>
    <p:sldId id="487" r:id="rId5"/>
    <p:sldId id="488" r:id="rId6"/>
    <p:sldId id="489" r:id="rId7"/>
    <p:sldId id="490" r:id="rId8"/>
    <p:sldId id="491" r:id="rId9"/>
    <p:sldId id="392" r:id="rId10"/>
    <p:sldId id="398" r:id="rId11"/>
    <p:sldId id="399" r:id="rId12"/>
    <p:sldId id="400" r:id="rId13"/>
    <p:sldId id="401" r:id="rId14"/>
    <p:sldId id="402" r:id="rId15"/>
    <p:sldId id="403" r:id="rId16"/>
    <p:sldId id="404" r:id="rId17"/>
    <p:sldId id="405" r:id="rId18"/>
    <p:sldId id="477" r:id="rId19"/>
    <p:sldId id="406" r:id="rId20"/>
    <p:sldId id="407" r:id="rId21"/>
    <p:sldId id="408" r:id="rId22"/>
    <p:sldId id="409" r:id="rId23"/>
    <p:sldId id="410" r:id="rId24"/>
    <p:sldId id="411" r:id="rId25"/>
    <p:sldId id="412" r:id="rId26"/>
    <p:sldId id="422" r:id="rId27"/>
    <p:sldId id="387" r:id="rId28"/>
    <p:sldId id="388" r:id="rId29"/>
    <p:sldId id="389" r:id="rId30"/>
    <p:sldId id="524" r:id="rId31"/>
    <p:sldId id="525" r:id="rId32"/>
    <p:sldId id="526" r:id="rId33"/>
    <p:sldId id="527" r:id="rId34"/>
    <p:sldId id="464" r:id="rId35"/>
    <p:sldId id="371" r:id="rId36"/>
    <p:sldId id="372" r:id="rId37"/>
    <p:sldId id="470" r:id="rId38"/>
    <p:sldId id="471" r:id="rId39"/>
    <p:sldId id="373" r:id="rId40"/>
    <p:sldId id="413" r:id="rId41"/>
    <p:sldId id="414" r:id="rId42"/>
    <p:sldId id="415" r:id="rId43"/>
    <p:sldId id="429" r:id="rId44"/>
    <p:sldId id="431" r:id="rId45"/>
    <p:sldId id="430" r:id="rId46"/>
    <p:sldId id="432" r:id="rId47"/>
    <p:sldId id="416" r:id="rId48"/>
    <p:sldId id="417" r:id="rId49"/>
    <p:sldId id="428" r:id="rId50"/>
    <p:sldId id="418" r:id="rId51"/>
    <p:sldId id="419" r:id="rId52"/>
    <p:sldId id="420" r:id="rId53"/>
    <p:sldId id="421" r:id="rId54"/>
    <p:sldId id="374" r:id="rId55"/>
    <p:sldId id="390" r:id="rId56"/>
    <p:sldId id="391" r:id="rId57"/>
    <p:sldId id="522" r:id="rId58"/>
    <p:sldId id="423" r:id="rId59"/>
    <p:sldId id="382" r:id="rId60"/>
    <p:sldId id="376" r:id="rId61"/>
    <p:sldId id="492" r:id="rId62"/>
    <p:sldId id="493" r:id="rId63"/>
    <p:sldId id="523" r:id="rId64"/>
    <p:sldId id="473" r:id="rId65"/>
    <p:sldId id="450" r:id="rId66"/>
    <p:sldId id="433" r:id="rId67"/>
    <p:sldId id="451" r:id="rId68"/>
    <p:sldId id="465" r:id="rId69"/>
    <p:sldId id="466" r:id="rId70"/>
    <p:sldId id="434" r:id="rId71"/>
    <p:sldId id="435" r:id="rId72"/>
    <p:sldId id="436" r:id="rId73"/>
    <p:sldId id="437" r:id="rId74"/>
    <p:sldId id="438" r:id="rId75"/>
    <p:sldId id="439" r:id="rId76"/>
    <p:sldId id="440" r:id="rId77"/>
    <p:sldId id="441" r:id="rId78"/>
    <p:sldId id="442" r:id="rId79"/>
    <p:sldId id="443" r:id="rId80"/>
    <p:sldId id="444" r:id="rId81"/>
    <p:sldId id="445" r:id="rId82"/>
    <p:sldId id="446" r:id="rId83"/>
    <p:sldId id="447" r:id="rId84"/>
    <p:sldId id="494" r:id="rId85"/>
    <p:sldId id="495" r:id="rId86"/>
    <p:sldId id="496" r:id="rId87"/>
    <p:sldId id="497" r:id="rId88"/>
    <p:sldId id="498" r:id="rId89"/>
    <p:sldId id="499" r:id="rId90"/>
    <p:sldId id="500" r:id="rId91"/>
    <p:sldId id="501" r:id="rId92"/>
    <p:sldId id="502" r:id="rId93"/>
    <p:sldId id="503" r:id="rId94"/>
    <p:sldId id="504" r:id="rId95"/>
    <p:sldId id="505" r:id="rId96"/>
    <p:sldId id="506" r:id="rId97"/>
    <p:sldId id="507" r:id="rId98"/>
    <p:sldId id="508" r:id="rId99"/>
    <p:sldId id="509" r:id="rId100"/>
    <p:sldId id="510" r:id="rId101"/>
    <p:sldId id="511" r:id="rId102"/>
    <p:sldId id="512" r:id="rId103"/>
    <p:sldId id="513" r:id="rId104"/>
    <p:sldId id="514" r:id="rId105"/>
    <p:sldId id="515" r:id="rId106"/>
    <p:sldId id="516" r:id="rId107"/>
    <p:sldId id="517" r:id="rId108"/>
    <p:sldId id="518" r:id="rId109"/>
    <p:sldId id="519" r:id="rId110"/>
    <p:sldId id="520" r:id="rId111"/>
    <p:sldId id="521" r:id="rId112"/>
    <p:sldId id="480" r:id="rId113"/>
    <p:sldId id="449" r:id="rId114"/>
    <p:sldId id="457" r:id="rId115"/>
    <p:sldId id="482" r:id="rId116"/>
    <p:sldId id="483" r:id="rId117"/>
    <p:sldId id="484" r:id="rId118"/>
    <p:sldId id="452" r:id="rId119"/>
    <p:sldId id="454" r:id="rId120"/>
    <p:sldId id="455" r:id="rId121"/>
    <p:sldId id="456" r:id="rId122"/>
    <p:sldId id="479" r:id="rId123"/>
    <p:sldId id="458" r:id="rId124"/>
    <p:sldId id="459" r:id="rId125"/>
    <p:sldId id="460" r:id="rId126"/>
    <p:sldId id="461" r:id="rId127"/>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Gill Sans Light" charset="0"/>
        <a:ea typeface="ＭＳ Ｐゴシック" charset="-128"/>
        <a:cs typeface="ＭＳ Ｐゴシック" charset="-128"/>
      </a:defRPr>
    </a:lvl1pPr>
    <a:lvl2pPr marL="457200" algn="l" rtl="0" fontAlgn="base">
      <a:spcBef>
        <a:spcPct val="0"/>
      </a:spcBef>
      <a:spcAft>
        <a:spcPct val="0"/>
      </a:spcAft>
      <a:defRPr sz="2400" b="1" kern="1200">
        <a:solidFill>
          <a:schemeClr val="tx1"/>
        </a:solidFill>
        <a:latin typeface="Gill Sans Light" charset="0"/>
        <a:ea typeface="ＭＳ Ｐゴシック" charset="-128"/>
        <a:cs typeface="ＭＳ Ｐゴシック" charset="-128"/>
      </a:defRPr>
    </a:lvl2pPr>
    <a:lvl3pPr marL="914400" algn="l" rtl="0" fontAlgn="base">
      <a:spcBef>
        <a:spcPct val="0"/>
      </a:spcBef>
      <a:spcAft>
        <a:spcPct val="0"/>
      </a:spcAft>
      <a:defRPr sz="2400" b="1" kern="1200">
        <a:solidFill>
          <a:schemeClr val="tx1"/>
        </a:solidFill>
        <a:latin typeface="Gill Sans Light" charset="0"/>
        <a:ea typeface="ＭＳ Ｐゴシック" charset="-128"/>
        <a:cs typeface="ＭＳ Ｐゴシック" charset="-128"/>
      </a:defRPr>
    </a:lvl3pPr>
    <a:lvl4pPr marL="1371600" algn="l" rtl="0" fontAlgn="base">
      <a:spcBef>
        <a:spcPct val="0"/>
      </a:spcBef>
      <a:spcAft>
        <a:spcPct val="0"/>
      </a:spcAft>
      <a:defRPr sz="2400" b="1" kern="1200">
        <a:solidFill>
          <a:schemeClr val="tx1"/>
        </a:solidFill>
        <a:latin typeface="Gill Sans Light" charset="0"/>
        <a:ea typeface="ＭＳ Ｐゴシック" charset="-128"/>
        <a:cs typeface="ＭＳ Ｐゴシック" charset="-128"/>
      </a:defRPr>
    </a:lvl4pPr>
    <a:lvl5pPr marL="1828800" algn="l" rtl="0" fontAlgn="base">
      <a:spcBef>
        <a:spcPct val="0"/>
      </a:spcBef>
      <a:spcAft>
        <a:spcPct val="0"/>
      </a:spcAft>
      <a:defRPr sz="2400" b="1" kern="1200">
        <a:solidFill>
          <a:schemeClr val="tx1"/>
        </a:solidFill>
        <a:latin typeface="Gill Sans Light" charset="0"/>
        <a:ea typeface="ＭＳ Ｐゴシック" charset="-128"/>
        <a:cs typeface="ＭＳ Ｐゴシック" charset="-128"/>
      </a:defRPr>
    </a:lvl5pPr>
    <a:lvl6pPr marL="2286000" algn="l" defTabSz="457200" rtl="0" eaLnBrk="1" latinLnBrk="0" hangingPunct="1">
      <a:defRPr sz="2400" b="1" kern="1200">
        <a:solidFill>
          <a:schemeClr val="tx1"/>
        </a:solidFill>
        <a:latin typeface="Gill Sans Light" charset="0"/>
        <a:ea typeface="ＭＳ Ｐゴシック" charset="-128"/>
        <a:cs typeface="ＭＳ Ｐゴシック" charset="-128"/>
      </a:defRPr>
    </a:lvl6pPr>
    <a:lvl7pPr marL="2743200" algn="l" defTabSz="457200" rtl="0" eaLnBrk="1" latinLnBrk="0" hangingPunct="1">
      <a:defRPr sz="2400" b="1" kern="1200">
        <a:solidFill>
          <a:schemeClr val="tx1"/>
        </a:solidFill>
        <a:latin typeface="Gill Sans Light" charset="0"/>
        <a:ea typeface="ＭＳ Ｐゴシック" charset="-128"/>
        <a:cs typeface="ＭＳ Ｐゴシック" charset="-128"/>
      </a:defRPr>
    </a:lvl7pPr>
    <a:lvl8pPr marL="3200400" algn="l" defTabSz="457200" rtl="0" eaLnBrk="1" latinLnBrk="0" hangingPunct="1">
      <a:defRPr sz="2400" b="1" kern="1200">
        <a:solidFill>
          <a:schemeClr val="tx1"/>
        </a:solidFill>
        <a:latin typeface="Gill Sans Light" charset="0"/>
        <a:ea typeface="ＭＳ Ｐゴシック" charset="-128"/>
        <a:cs typeface="ＭＳ Ｐゴシック" charset="-128"/>
      </a:defRPr>
    </a:lvl8pPr>
    <a:lvl9pPr marL="3657600" algn="l" defTabSz="457200" rtl="0" eaLnBrk="1" latinLnBrk="0" hangingPunct="1">
      <a:defRPr sz="2400" b="1" kern="1200">
        <a:solidFill>
          <a:schemeClr val="tx1"/>
        </a:solidFill>
        <a:latin typeface="Gill Sans Light" charset="0"/>
        <a:ea typeface="ＭＳ Ｐゴシック" charset="-128"/>
        <a:cs typeface="ＭＳ Ｐゴシック" charset="-128"/>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FF0603"/>
    <a:srgbClr val="FFFF00"/>
    <a:srgbClr val="FF5B68"/>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86824" autoAdjust="0"/>
  </p:normalViewPr>
  <p:slideViewPr>
    <p:cSldViewPr>
      <p:cViewPr varScale="1">
        <p:scale>
          <a:sx n="85" d="100"/>
          <a:sy n="85" d="100"/>
        </p:scale>
        <p:origin x="-1016"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notesMaster" Target="notesMasters/notesMaster1.xml"/><Relationship Id="rId12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interSettings" Target="printerSettings/printerSettings1.bin"/><Relationship Id="rId131" Type="http://schemas.openxmlformats.org/officeDocument/2006/relationships/presProps" Target="presProps.xml"/><Relationship Id="rId132" Type="http://schemas.openxmlformats.org/officeDocument/2006/relationships/viewProps" Target="viewProps.xml"/><Relationship Id="rId133" Type="http://schemas.openxmlformats.org/officeDocument/2006/relationships/theme" Target="theme/theme1.xml"/><Relationship Id="rId13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6.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9.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0.pict"/><Relationship Id="rId2" Type="http://schemas.openxmlformats.org/officeDocument/2006/relationships/image" Target="../media/image91.pict"/></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4.pict"/><Relationship Id="rId4" Type="http://schemas.openxmlformats.org/officeDocument/2006/relationships/image" Target="../media/image95.pict"/><Relationship Id="rId1" Type="http://schemas.openxmlformats.org/officeDocument/2006/relationships/image" Target="../media/image92.pict"/><Relationship Id="rId2" Type="http://schemas.openxmlformats.org/officeDocument/2006/relationships/image" Target="../media/image93.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6.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32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vl1pPr>
          </a:lstStyle>
          <a:p>
            <a:pPr>
              <a:defRPr/>
            </a:pPr>
            <a:endParaRPr lang="en-US"/>
          </a:p>
        </p:txBody>
      </p:sp>
      <p:sp>
        <p:nvSpPr>
          <p:cNvPr id="1320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vl1pPr>
          </a:lstStyle>
          <a:p>
            <a:pPr>
              <a:defRPr/>
            </a:pPr>
            <a:endParaRPr lang="en-US"/>
          </a:p>
        </p:txBody>
      </p:sp>
      <p:sp>
        <p:nvSpPr>
          <p:cNvPr id="1321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vl1pPr>
          </a:lstStyle>
          <a:p>
            <a:pPr>
              <a:defRPr/>
            </a:pPr>
            <a:endParaRPr lang="en-US"/>
          </a:p>
        </p:txBody>
      </p:sp>
      <p:sp>
        <p:nvSpPr>
          <p:cNvPr id="1321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vl1pPr>
          </a:lstStyle>
          <a:p>
            <a:pPr>
              <a:defRPr/>
            </a:pPr>
            <a:fld id="{025FA32D-376E-0B44-A411-66BABDBD7A57}" type="slidenum">
              <a:rPr lang="en-US"/>
              <a:pPr>
                <a:defRPr/>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200" b="0">
                <a:latin typeface="Arial" charset="0"/>
              </a:defRPr>
            </a:lvl1pPr>
          </a:lstStyle>
          <a:p>
            <a:pPr>
              <a:defRPr/>
            </a:pPr>
            <a:endParaRPr lang="en-US"/>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200" b="0">
                <a:latin typeface="Arial"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eaLnBrk="0" hangingPunct="0">
              <a:defRPr sz="1200" b="0">
                <a:latin typeface="Arial" charset="0"/>
              </a:defRPr>
            </a:lvl1pPr>
          </a:lstStyle>
          <a:p>
            <a:pPr>
              <a:defRPr/>
            </a:pPr>
            <a:endParaRPr lang="en-US"/>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defRPr sz="1200" b="0">
                <a:latin typeface="Arial" charset="0"/>
              </a:defRPr>
            </a:lvl1pPr>
          </a:lstStyle>
          <a:p>
            <a:pPr>
              <a:defRPr/>
            </a:pPr>
            <a:fld id="{0508930C-141D-0043-9D4C-FB3FFD6F7CDE}" type="slidenum">
              <a:rPr lang="en-US"/>
              <a:pPr>
                <a:defRPr/>
              </a:pPr>
              <a:t>‹#›</a:t>
            </a:fld>
            <a:endParaRPr lang="en-US"/>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662A9B6-72C4-9943-94FF-577434F130B3}" type="slidenum">
              <a:rPr lang="en-US"/>
              <a:pPr/>
              <a:t>114</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BF4F7C54-8A26-974F-8AAC-5CBBA755AEE7}" type="slidenum">
              <a:rPr lang="en-US"/>
              <a:pPr/>
              <a:t>115</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p>
            <a:fld id="{D55B3DE8-B50D-CD4F-A2CF-9AD9FD3B6555}" type="slidenum">
              <a:rPr lang="en-US"/>
              <a:pPr/>
              <a:t>116</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3239" y="609600"/>
            <a:ext cx="1762125" cy="54991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62100" y="609600"/>
            <a:ext cx="5138738" cy="54991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xfrm>
            <a:off x="457200" y="6356350"/>
            <a:ext cx="2133600" cy="365125"/>
          </a:xfrm>
          <a:prstGeom prst="rect">
            <a:avLst/>
          </a:prstGeom>
          <a:ln/>
        </p:spPr>
        <p:txBody>
          <a:bodyPr/>
          <a:lstStyle>
            <a:lvl1pPr>
              <a:defRPr/>
            </a:lvl1pPr>
          </a:lstStyle>
          <a:p>
            <a:endParaRPr lang="en-US"/>
          </a:p>
        </p:txBody>
      </p:sp>
      <p:sp>
        <p:nvSpPr>
          <p:cNvPr id="7" name="Rectangle 5"/>
          <p:cNvSpPr>
            <a:spLocks noGrp="1" noChangeArrowheads="1"/>
          </p:cNvSpPr>
          <p:nvPr>
            <p:ph type="ftr" sz="quarter" idx="11"/>
          </p:nvPr>
        </p:nvSpPr>
        <p:spPr>
          <a:xfrm>
            <a:off x="3124200" y="6356350"/>
            <a:ext cx="2895600" cy="365125"/>
          </a:xfrm>
          <a:prstGeom prst="rect">
            <a:avLst/>
          </a:prstGeom>
          <a:ln/>
        </p:spPr>
        <p:txBody>
          <a:bodyPr/>
          <a:lstStyle>
            <a:lvl1pPr>
              <a:defRPr/>
            </a:lvl1pPr>
          </a:lstStyle>
          <a:p>
            <a:endParaRPr lang="en-US"/>
          </a:p>
        </p:txBody>
      </p:sp>
      <p:sp>
        <p:nvSpPr>
          <p:cNvPr id="8" name="Rectangle 6"/>
          <p:cNvSpPr>
            <a:spLocks noGrp="1" noChangeArrowheads="1"/>
          </p:cNvSpPr>
          <p:nvPr>
            <p:ph type="sldNum" sz="quarter" idx="12"/>
          </p:nvPr>
        </p:nvSpPr>
        <p:spPr>
          <a:xfrm>
            <a:off x="6553200" y="6356350"/>
            <a:ext cx="2133600" cy="365125"/>
          </a:xfrm>
          <a:prstGeom prst="rect">
            <a:avLst/>
          </a:prstGeom>
          <a:ln/>
        </p:spPr>
        <p:txBody>
          <a:bodyPr/>
          <a:lstStyle>
            <a:lvl1pPr>
              <a:defRPr/>
            </a:lvl1pPr>
          </a:lstStyle>
          <a:p>
            <a:fld id="{D0994049-1334-A14B-83EF-2F01E8FF68F7}"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71625" y="1993900"/>
            <a:ext cx="3444875"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68900" y="1993900"/>
            <a:ext cx="3446463"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1"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Grp="1" noChangeArrowheads="1"/>
          </p:cNvSpPr>
          <p:nvPr>
            <p:ph type="title"/>
          </p:nvPr>
        </p:nvSpPr>
        <p:spPr bwMode="auto">
          <a:xfrm>
            <a:off x="1143000" y="609600"/>
            <a:ext cx="7046913"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9"/>
          <p:cNvSpPr>
            <a:spLocks noGrp="1" noChangeArrowheads="1"/>
          </p:cNvSpPr>
          <p:nvPr>
            <p:ph type="body" idx="1"/>
          </p:nvPr>
        </p:nvSpPr>
        <p:spPr bwMode="auto">
          <a:xfrm>
            <a:off x="1143000" y="1993900"/>
            <a:ext cx="7043738"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p:cNvSpPr txBox="1"/>
          <p:nvPr userDrawn="1"/>
        </p:nvSpPr>
        <p:spPr>
          <a:xfrm>
            <a:off x="4495800" y="6400800"/>
            <a:ext cx="4648200" cy="400110"/>
          </a:xfrm>
          <a:prstGeom prst="rect">
            <a:avLst/>
          </a:prstGeom>
          <a:noFill/>
        </p:spPr>
        <p:txBody>
          <a:bodyPr wrap="square" rtlCol="0">
            <a:spAutoFit/>
          </a:bodyPr>
          <a:lstStyle/>
          <a:p>
            <a:r>
              <a:rPr lang="en-US" sz="2000" dirty="0" smtClean="0"/>
              <a:t>VISG Workshop: 25 October 2012       </a:t>
            </a:r>
            <a:fld id="{894BCEB0-A0C7-D54D-A714-5A3C92E1D033}" type="slidenum">
              <a:rPr lang="en-US" sz="2000" smtClean="0"/>
              <a:pPr/>
              <a:t>‹#›</a:t>
            </a:fld>
            <a:endParaRPr lang="en-US" sz="2000" dirty="0"/>
          </a:p>
        </p:txBody>
      </p:sp>
      <p:pic>
        <p:nvPicPr>
          <p:cNvPr id="6" name="Picture 5"/>
          <p:cNvPicPr>
            <a:picLocks noChangeAspect="1"/>
          </p:cNvPicPr>
          <p:nvPr userDrawn="1"/>
        </p:nvPicPr>
        <p:blipFill>
          <a:blip r:embed="rId14"/>
          <a:stretch>
            <a:fillRect/>
          </a:stretch>
        </p:blipFill>
        <p:spPr>
          <a:xfrm>
            <a:off x="101600" y="6400800"/>
            <a:ext cx="1117600" cy="3937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Gill Sans Light"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Gill Sans Light"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Gill Sans Light"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Gill Sans Light"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Gill Sans Light" charset="0"/>
          <a:ea typeface="ＭＳ Ｐゴシック" charset="-128"/>
          <a:cs typeface="ＭＳ Ｐゴシック" charset="-128"/>
        </a:defRPr>
      </a:lvl6pPr>
      <a:lvl7pPr marL="914400" algn="ctr" rtl="0" fontAlgn="base">
        <a:spcBef>
          <a:spcPct val="0"/>
        </a:spcBef>
        <a:spcAft>
          <a:spcPct val="0"/>
        </a:spcAft>
        <a:defRPr sz="4400">
          <a:solidFill>
            <a:schemeClr val="tx2"/>
          </a:solidFill>
          <a:latin typeface="Gill Sans Light" charset="0"/>
          <a:ea typeface="ＭＳ Ｐゴシック" charset="-128"/>
          <a:cs typeface="ＭＳ Ｐゴシック" charset="-128"/>
        </a:defRPr>
      </a:lvl7pPr>
      <a:lvl8pPr marL="1371600" algn="ctr" rtl="0" fontAlgn="base">
        <a:spcBef>
          <a:spcPct val="0"/>
        </a:spcBef>
        <a:spcAft>
          <a:spcPct val="0"/>
        </a:spcAft>
        <a:defRPr sz="4400">
          <a:solidFill>
            <a:schemeClr val="tx2"/>
          </a:solidFill>
          <a:latin typeface="Gill Sans Light" charset="0"/>
          <a:ea typeface="ＭＳ Ｐゴシック" charset="-128"/>
          <a:cs typeface="ＭＳ Ｐゴシック" charset="-128"/>
        </a:defRPr>
      </a:lvl8pPr>
      <a:lvl9pPr marL="1828800" algn="ctr" rtl="0" fontAlgn="base">
        <a:spcBef>
          <a:spcPct val="0"/>
        </a:spcBef>
        <a:spcAft>
          <a:spcPct val="0"/>
        </a:spcAft>
        <a:defRPr sz="4400">
          <a:solidFill>
            <a:schemeClr val="tx2"/>
          </a:solidFill>
          <a:latin typeface="Gill Sans Light"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0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3.png"/><Relationship Id="rId3" Type="http://schemas.openxmlformats.org/officeDocument/2006/relationships/image" Target="../media/image11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oleObject" Target="../embeddings/Microsoft_Equation1.bin"/><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df"/><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df"/></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df"/><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3.pd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embeddings/Microsoft_Equation2.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 Id="rId3" Type="http://schemas.openxmlformats.org/officeDocument/2006/relationships/image" Target="../media/image7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84.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Microsoft_Equation3.bin"/><Relationship Id="rId4" Type="http://schemas.openxmlformats.org/officeDocument/2006/relationships/oleObject" Target="../embeddings/Microsoft_Equation4.bin"/><Relationship Id="rId1" Type="http://schemas.openxmlformats.org/officeDocument/2006/relationships/vmlDrawing" Target="../drawings/vmlDrawing4.vml"/><Relationship Id="rId2"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Microsoft_Equation5.bin"/><Relationship Id="rId4" Type="http://schemas.openxmlformats.org/officeDocument/2006/relationships/oleObject" Target="../embeddings/Microsoft_Equation6.bin"/><Relationship Id="rId5" Type="http://schemas.openxmlformats.org/officeDocument/2006/relationships/oleObject" Target="../embeddings/Microsoft_Equation7.bin"/><Relationship Id="rId6" Type="http://schemas.openxmlformats.org/officeDocument/2006/relationships/oleObject" Target="../embeddings/Microsoft_Equation8.bin"/><Relationship Id="rId7" Type="http://schemas.openxmlformats.org/officeDocument/2006/relationships/oleObject" Target="../embeddings/Microsoft_Equation9.bin"/><Relationship Id="rId1" Type="http://schemas.openxmlformats.org/officeDocument/2006/relationships/vmlDrawing" Target="../drawings/vmlDrawing5.vml"/><Relationship Id="rId2"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vmlDrawing" Target="../drawings/vmlDrawing6.vml"/><Relationship Id="rId2" Type="http://schemas.openxmlformats.org/officeDocument/2006/relationships/slideLayout" Target="../slideLayouts/slideLayout12.xml"/><Relationship Id="rId3" Type="http://schemas.openxmlformats.org/officeDocument/2006/relationships/oleObject" Target="../embeddings/Microsoft_Equation10.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 Id="rId3"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6386" name="Rectangle 6"/>
          <p:cNvSpPr>
            <a:spLocks noChangeArrowheads="1"/>
          </p:cNvSpPr>
          <p:nvPr/>
        </p:nvSpPr>
        <p:spPr bwMode="auto">
          <a:xfrm>
            <a:off x="685800" y="685800"/>
            <a:ext cx="7620000" cy="4648200"/>
          </a:xfrm>
          <a:prstGeom prst="rect">
            <a:avLst/>
          </a:prstGeom>
          <a:noFill/>
          <a:ln w="9525">
            <a:noFill/>
            <a:miter lim="800000"/>
            <a:headEnd/>
            <a:tailEnd/>
          </a:ln>
        </p:spPr>
        <p:txBody>
          <a:bodyPr anchor="ctr">
            <a:prstTxWarp prst="textNoShape">
              <a:avLst/>
            </a:prstTxWarp>
          </a:bodyPr>
          <a:lstStyle/>
          <a:p>
            <a:pPr eaLnBrk="0" hangingPunct="0"/>
            <a:r>
              <a:rPr lang="en-AU" sz="2400" dirty="0" smtClean="0">
                <a:ea typeface="ＭＳ Ｐゴシック" charset="-128"/>
                <a:cs typeface="ＭＳ Ｐゴシック" charset="-128"/>
              </a:rPr>
              <a:t>VISG Workshop</a:t>
            </a:r>
          </a:p>
          <a:p>
            <a:pPr eaLnBrk="0" hangingPunct="0"/>
            <a:r>
              <a:rPr lang="en-AU" sz="2400" dirty="0" smtClean="0">
                <a:ea typeface="ＭＳ Ｐゴシック" charset="-128"/>
                <a:cs typeface="ＭＳ Ｐゴシック" charset="-128"/>
              </a:rPr>
              <a:t>25 October 2012</a:t>
            </a:r>
            <a:br>
              <a:rPr lang="en-AU" sz="2400" dirty="0" smtClean="0">
                <a:ea typeface="ＭＳ Ｐゴシック" charset="-128"/>
                <a:cs typeface="ＭＳ Ｐゴシック" charset="-128"/>
              </a:rPr>
            </a:br>
            <a:r>
              <a:rPr lang="en-AU" dirty="0">
                <a:ea typeface="ＭＳ Ｐゴシック" charset="-128"/>
                <a:cs typeface="ＭＳ Ｐゴシック" charset="-128"/>
              </a:rPr>
              <a:t/>
            </a:r>
            <a:br>
              <a:rPr lang="en-AU" dirty="0">
                <a:ea typeface="ＭＳ Ｐゴシック" charset="-128"/>
                <a:cs typeface="ＭＳ Ｐゴシック" charset="-128"/>
              </a:rPr>
            </a:br>
            <a:r>
              <a:rPr lang="en-AU" sz="3200" dirty="0">
                <a:ea typeface="ＭＳ Ｐゴシック" charset="-128"/>
                <a:cs typeface="ＭＳ Ｐゴシック" charset="-128"/>
              </a:rPr>
              <a:t>Genome-wide expression </a:t>
            </a:r>
            <a:r>
              <a:rPr lang="en-AU" sz="3200" dirty="0" smtClean="0">
                <a:ea typeface="ＭＳ Ｐゴシック" charset="-128"/>
                <a:cs typeface="ＭＳ Ｐゴシック" charset="-128"/>
              </a:rPr>
              <a:t>analysis</a:t>
            </a:r>
          </a:p>
          <a:p>
            <a:pPr eaLnBrk="0" hangingPunct="0"/>
            <a:r>
              <a:rPr lang="en-AU" dirty="0" smtClean="0"/>
              <a:t>Part I: basic analysis of RNA-</a:t>
            </a:r>
            <a:r>
              <a:rPr lang="en-AU" dirty="0" err="1" smtClean="0"/>
              <a:t>seq</a:t>
            </a:r>
            <a:r>
              <a:rPr lang="en-AU" dirty="0" smtClean="0"/>
              <a:t> data</a:t>
            </a:r>
            <a:r>
              <a:rPr lang="en-AU" sz="2800" dirty="0" smtClean="0">
                <a:ea typeface="ＭＳ Ｐゴシック" charset="-128"/>
                <a:cs typeface="ＭＳ Ｐゴシック" charset="-128"/>
              </a:rPr>
              <a:t/>
            </a:r>
            <a:br>
              <a:rPr lang="en-AU" sz="2800" dirty="0" smtClean="0">
                <a:ea typeface="ＭＳ Ｐゴシック" charset="-128"/>
                <a:cs typeface="ＭＳ Ｐゴシック" charset="-128"/>
              </a:rPr>
            </a:br>
            <a:r>
              <a:rPr lang="en-AU" sz="2800" dirty="0" smtClean="0">
                <a:ea typeface="ＭＳ Ｐゴシック" charset="-128"/>
                <a:cs typeface="ＭＳ Ｐゴシック" charset="-128"/>
              </a:rPr>
              <a:t/>
            </a:r>
            <a:br>
              <a:rPr lang="en-AU" sz="2800" dirty="0" smtClean="0">
                <a:ea typeface="ＭＳ Ｐゴシック" charset="-128"/>
                <a:cs typeface="ＭＳ Ｐゴシック" charset="-128"/>
              </a:rPr>
            </a:br>
            <a:r>
              <a:rPr lang="en-AU" sz="2000" dirty="0" smtClean="0">
                <a:ea typeface="ＭＳ Ｐゴシック" charset="-128"/>
                <a:cs typeface="ＭＳ Ｐゴシック" charset="-128"/>
              </a:rPr>
              <a:t>Mik Black</a:t>
            </a:r>
            <a:r>
              <a:rPr lang="en-AU" sz="2000" dirty="0" smtClean="0"/>
              <a:t>, </a:t>
            </a:r>
            <a:r>
              <a:rPr lang="en-GB" sz="2000" dirty="0" smtClean="0">
                <a:ea typeface="Times" charset="0"/>
                <a:cs typeface="Times" charset="0"/>
              </a:rPr>
              <a:t>University of Otago</a:t>
            </a:r>
          </a:p>
          <a:p>
            <a:pPr eaLnBrk="0" hangingPunct="0"/>
            <a:r>
              <a:rPr lang="en-GB" sz="2000" dirty="0" smtClean="0">
                <a:ea typeface="Times" charset="0"/>
                <a:cs typeface="Times" charset="0"/>
              </a:rPr>
              <a:t>Marcus </a:t>
            </a:r>
            <a:r>
              <a:rPr lang="en-GB" sz="2000" dirty="0" smtClean="0">
                <a:ea typeface="Times" charset="0"/>
                <a:cs typeface="Times" charset="0"/>
              </a:rPr>
              <a:t>Davy</a:t>
            </a:r>
            <a:r>
              <a:rPr lang="en-GB" sz="2000" dirty="0" smtClean="0">
                <a:ea typeface="Times" charset="0"/>
                <a:cs typeface="Times" charset="0"/>
              </a:rPr>
              <a:t>, Plant and Food Research</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7046913" cy="1143000"/>
          </a:xfrm>
        </p:spPr>
        <p:txBody>
          <a:bodyPr/>
          <a:lstStyle/>
          <a:p>
            <a:r>
              <a:rPr lang="en-US" dirty="0" err="1" smtClean="0"/>
              <a:t>Illumina</a:t>
            </a:r>
            <a:r>
              <a:rPr lang="en-US" dirty="0" smtClean="0"/>
              <a:t> flow cell</a:t>
            </a:r>
            <a:endParaRPr lang="en-US" dirty="0"/>
          </a:p>
        </p:txBody>
      </p:sp>
      <p:pic>
        <p:nvPicPr>
          <p:cNvPr id="4" name="Picture 3" descr="flowcell.jpg"/>
          <p:cNvPicPr>
            <a:picLocks noChangeAspect="1"/>
          </p:cNvPicPr>
          <p:nvPr/>
        </p:nvPicPr>
        <p:blipFill>
          <a:blip r:embed="rId2"/>
          <a:stretch>
            <a:fillRect/>
          </a:stretch>
        </p:blipFill>
        <p:spPr>
          <a:xfrm>
            <a:off x="4724400" y="1219200"/>
            <a:ext cx="2336800" cy="1752600"/>
          </a:xfrm>
          <a:prstGeom prst="rect">
            <a:avLst/>
          </a:prstGeom>
        </p:spPr>
      </p:pic>
      <p:pic>
        <p:nvPicPr>
          <p:cNvPr id="5" name="Picture 4" descr="flowcell_closeup.jpg"/>
          <p:cNvPicPr>
            <a:picLocks noChangeAspect="1"/>
          </p:cNvPicPr>
          <p:nvPr/>
        </p:nvPicPr>
        <p:blipFill>
          <a:blip r:embed="rId3"/>
          <a:stretch>
            <a:fillRect/>
          </a:stretch>
        </p:blipFill>
        <p:spPr>
          <a:xfrm>
            <a:off x="914400" y="2057400"/>
            <a:ext cx="2984500" cy="3314700"/>
          </a:xfrm>
          <a:prstGeom prst="rect">
            <a:avLst/>
          </a:prstGeom>
        </p:spPr>
      </p:pic>
      <p:pic>
        <p:nvPicPr>
          <p:cNvPr id="6" name="Picture 5" descr="hg1802-fig-0001-1-full.jpg"/>
          <p:cNvPicPr>
            <a:picLocks noChangeAspect="1"/>
          </p:cNvPicPr>
          <p:nvPr/>
        </p:nvPicPr>
        <p:blipFill>
          <a:blip r:embed="rId4"/>
          <a:stretch>
            <a:fillRect/>
          </a:stretch>
        </p:blipFill>
        <p:spPr>
          <a:xfrm>
            <a:off x="4724400" y="3246120"/>
            <a:ext cx="4076700" cy="2545080"/>
          </a:xfrm>
          <a:prstGeom prst="rect">
            <a:avLst/>
          </a:prstGeom>
        </p:spPr>
      </p:pic>
      <p:sp>
        <p:nvSpPr>
          <p:cNvPr id="7" name="Rectangle 6"/>
          <p:cNvSpPr/>
          <p:nvPr/>
        </p:nvSpPr>
        <p:spPr>
          <a:xfrm>
            <a:off x="990600" y="5791200"/>
            <a:ext cx="7848600" cy="369332"/>
          </a:xfrm>
          <a:prstGeom prst="rect">
            <a:avLst/>
          </a:prstGeom>
        </p:spPr>
        <p:txBody>
          <a:bodyPr wrap="square">
            <a:spAutoFit/>
          </a:bodyPr>
          <a:lstStyle/>
          <a:p>
            <a:r>
              <a:rPr lang="en-US" sz="1800" dirty="0" smtClean="0"/>
              <a:t>Quail et al. Current protocols in human genetics (2009) vol. Chapter 18 pp. Unit 18.2</a:t>
            </a:r>
            <a:endParaRPr lang="en-US" sz="1800" dirty="0"/>
          </a:p>
        </p:txBody>
      </p:sp>
      <p:sp>
        <p:nvSpPr>
          <p:cNvPr id="8" name="TextBox 7"/>
          <p:cNvSpPr txBox="1"/>
          <p:nvPr/>
        </p:nvSpPr>
        <p:spPr>
          <a:xfrm>
            <a:off x="2057400" y="1447800"/>
            <a:ext cx="2364500" cy="461665"/>
          </a:xfrm>
          <a:prstGeom prst="rect">
            <a:avLst/>
          </a:prstGeom>
          <a:noFill/>
        </p:spPr>
        <p:txBody>
          <a:bodyPr wrap="none" rtlCol="0">
            <a:spAutoFit/>
          </a:bodyPr>
          <a:lstStyle/>
          <a:p>
            <a:r>
              <a:rPr lang="en-US" dirty="0" err="1" smtClean="0"/>
              <a:t>www.illumina.com</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a:t>Family-wise error rate control</a:t>
            </a:r>
          </a:p>
        </p:txBody>
      </p:sp>
      <p:sp>
        <p:nvSpPr>
          <p:cNvPr id="30723" name="Rectangle 3"/>
          <p:cNvSpPr>
            <a:spLocks noGrp="1" noChangeArrowheads="1"/>
          </p:cNvSpPr>
          <p:nvPr>
            <p:ph type="body" idx="1"/>
          </p:nvPr>
        </p:nvSpPr>
        <p:spPr>
          <a:xfrm>
            <a:off x="685800" y="1752600"/>
            <a:ext cx="7848600" cy="4114800"/>
          </a:xfrm>
        </p:spPr>
        <p:txBody>
          <a:bodyPr/>
          <a:lstStyle/>
          <a:p>
            <a:pPr eaLnBrk="1" hangingPunct="1"/>
            <a:r>
              <a:rPr lang="en-US" sz="2400" dirty="0" smtClean="0"/>
              <a:t>Control of the family-wise error rate (FWER) is very common in multiple testing problems.</a:t>
            </a:r>
          </a:p>
          <a:p>
            <a:pPr eaLnBrk="1" hangingPunct="1"/>
            <a:r>
              <a:rPr lang="en-US" sz="2400" dirty="0" err="1" smtClean="0"/>
              <a:t>MCPs</a:t>
            </a:r>
            <a:r>
              <a:rPr lang="en-US" sz="2400" dirty="0" smtClean="0"/>
              <a:t> which control the FWER guarantee that FWER</a:t>
            </a:r>
            <a:r>
              <a:rPr lang="en-US" sz="2400" dirty="0" smtClean="0">
                <a:ea typeface="Arial" charset="0"/>
                <a:cs typeface="Arial" charset="0"/>
              </a:rPr>
              <a:t>≤</a:t>
            </a:r>
            <a:r>
              <a:rPr lang="el-GR" sz="2400" dirty="0" smtClean="0"/>
              <a:t>α</a:t>
            </a:r>
            <a:r>
              <a:rPr lang="en-US" sz="2400" dirty="0" smtClean="0"/>
              <a:t>, where a “family-wise error” is defined to be the occurrence of a single type I error in the entire family (set) of hypotheses being tested.</a:t>
            </a:r>
          </a:p>
          <a:p>
            <a:pPr eaLnBrk="1" hangingPunct="1"/>
            <a:r>
              <a:rPr lang="en-US" sz="2400" dirty="0" smtClean="0"/>
              <a:t>For the RNA-</a:t>
            </a:r>
            <a:r>
              <a:rPr lang="en-US" sz="2400" dirty="0" err="1" smtClean="0"/>
              <a:t>seq</a:t>
            </a:r>
            <a:r>
              <a:rPr lang="en-US" sz="2400" dirty="0" smtClean="0"/>
              <a:t> experiment we test each gene for differential expression, so there are as many hypothesis tests as there are genes.</a:t>
            </a:r>
          </a:p>
          <a:p>
            <a:pPr eaLnBrk="1" hangingPunct="1"/>
            <a:r>
              <a:rPr lang="en-US" sz="2400" dirty="0" smtClean="0"/>
              <a:t>The </a:t>
            </a:r>
            <a:r>
              <a:rPr lang="en-US" sz="2400" i="1" dirty="0" err="1" smtClean="0"/>
              <a:t>Bonferroni</a:t>
            </a:r>
            <a:r>
              <a:rPr lang="en-US" sz="2400" dirty="0" smtClean="0"/>
              <a:t> and </a:t>
            </a:r>
            <a:r>
              <a:rPr lang="en-US" sz="2400" i="1" dirty="0" smtClean="0"/>
              <a:t>Holm</a:t>
            </a:r>
            <a:r>
              <a:rPr lang="en-US" sz="2400" dirty="0" smtClean="0"/>
              <a:t> procedures both provide control of the FWER.</a:t>
            </a:r>
          </a:p>
          <a:p>
            <a:pPr eaLnBrk="1" hangingPunct="1"/>
            <a:endParaRPr lang="en-US" sz="2400" dirty="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143000" y="381000"/>
            <a:ext cx="7046913" cy="1143000"/>
          </a:xfrm>
        </p:spPr>
        <p:txBody>
          <a:bodyPr/>
          <a:lstStyle/>
          <a:p>
            <a:pPr eaLnBrk="1" hangingPunct="1"/>
            <a:r>
              <a:rPr lang="en-US" sz="3400"/>
              <a:t>What’s so great about FWER control?</a:t>
            </a:r>
          </a:p>
        </p:txBody>
      </p:sp>
      <p:sp>
        <p:nvSpPr>
          <p:cNvPr id="31747" name="Rectangle 3"/>
          <p:cNvSpPr>
            <a:spLocks noGrp="1" noChangeArrowheads="1"/>
          </p:cNvSpPr>
          <p:nvPr>
            <p:ph type="body" idx="1"/>
          </p:nvPr>
        </p:nvSpPr>
        <p:spPr>
          <a:xfrm>
            <a:off x="533400" y="1765300"/>
            <a:ext cx="8001000" cy="4114800"/>
          </a:xfrm>
        </p:spPr>
        <p:txBody>
          <a:bodyPr/>
          <a:lstStyle/>
          <a:p>
            <a:pPr eaLnBrk="1" hangingPunct="1"/>
            <a:r>
              <a:rPr lang="en-US" sz="2600" b="1" dirty="0">
                <a:solidFill>
                  <a:schemeClr val="accent2"/>
                </a:solidFill>
              </a:rPr>
              <a:t>Advantage:</a:t>
            </a:r>
            <a:r>
              <a:rPr lang="en-US" sz="2600" dirty="0"/>
              <a:t> FWER controlling procedures provide a high level of certainty in your result. The null hypotheses rejected by these procedures are very unlikely to be true. i.e., all of the rejected null hypotheses are likely to be correct rejections.</a:t>
            </a:r>
          </a:p>
          <a:p>
            <a:pPr eaLnBrk="1" hangingPunct="1"/>
            <a:r>
              <a:rPr lang="en-US" sz="2600" b="1" dirty="0" smtClean="0">
                <a:solidFill>
                  <a:schemeClr val="accent2"/>
                </a:solidFill>
              </a:rPr>
              <a:t>Disadvantage:</a:t>
            </a:r>
            <a:r>
              <a:rPr lang="en-US" sz="2600" dirty="0" smtClean="0"/>
              <a:t> </a:t>
            </a:r>
            <a:r>
              <a:rPr lang="en-US" sz="2600" dirty="0"/>
              <a:t>This level of control is very conservative - it is likely that some genes undergo differential expression, but their null hypotheses are not rejected. As the number of hypotheses being tested becomes very large, the significance threshold becomes extremely small.</a:t>
            </a:r>
          </a:p>
          <a:p>
            <a:pPr eaLnBrk="1" hangingPunct="1">
              <a:lnSpc>
                <a:spcPct val="90000"/>
              </a:lnSpc>
              <a:buFontTx/>
              <a:buNone/>
            </a:pPr>
            <a:endParaRPr lang="en-US" sz="2600" dirty="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en-US"/>
              <a:t>What is the alternative?</a:t>
            </a:r>
          </a:p>
        </p:txBody>
      </p:sp>
      <p:sp>
        <p:nvSpPr>
          <p:cNvPr id="32771" name="Rectangle 3"/>
          <p:cNvSpPr>
            <a:spLocks noGrp="1" noChangeArrowheads="1"/>
          </p:cNvSpPr>
          <p:nvPr>
            <p:ph type="body" idx="1"/>
          </p:nvPr>
        </p:nvSpPr>
        <p:spPr>
          <a:xfrm>
            <a:off x="762000" y="1993900"/>
            <a:ext cx="7696200" cy="4114800"/>
          </a:xfrm>
        </p:spPr>
        <p:txBody>
          <a:bodyPr/>
          <a:lstStyle/>
          <a:p>
            <a:pPr eaLnBrk="1" hangingPunct="1"/>
            <a:r>
              <a:rPr lang="en-US" dirty="0"/>
              <a:t>Continue to control the FWER, but use a larger</a:t>
            </a:r>
            <a:r>
              <a:rPr lang="en-US" dirty="0" smtClean="0"/>
              <a:t> value</a:t>
            </a:r>
            <a:r>
              <a:rPr lang="en-US" dirty="0"/>
              <a:t>?</a:t>
            </a:r>
          </a:p>
          <a:p>
            <a:pPr eaLnBrk="1" hangingPunct="1"/>
            <a:r>
              <a:rPr lang="en-US" dirty="0"/>
              <a:t>Switch to a different error rate?</a:t>
            </a:r>
          </a:p>
          <a:p>
            <a:pPr lvl="1" eaLnBrk="1" hangingPunct="1"/>
            <a:r>
              <a:rPr lang="en-US" dirty="0">
                <a:ea typeface="ＭＳ Ｐゴシック" charset="-128"/>
              </a:rPr>
              <a:t>What other error rates exist? (not many...)</a:t>
            </a:r>
          </a:p>
          <a:p>
            <a:pPr eaLnBrk="1" hangingPunct="1"/>
            <a:endParaRPr lang="en-US" dirty="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43000" y="457200"/>
            <a:ext cx="7046913" cy="1143000"/>
          </a:xfrm>
        </p:spPr>
        <p:txBody>
          <a:bodyPr/>
          <a:lstStyle/>
          <a:p>
            <a:pPr eaLnBrk="1" hangingPunct="1"/>
            <a:r>
              <a:rPr lang="en-US"/>
              <a:t>False Discovery Rate control</a:t>
            </a:r>
          </a:p>
        </p:txBody>
      </p:sp>
      <p:sp>
        <p:nvSpPr>
          <p:cNvPr id="33795" name="Rectangle 3"/>
          <p:cNvSpPr>
            <a:spLocks noGrp="1" noChangeArrowheads="1"/>
          </p:cNvSpPr>
          <p:nvPr>
            <p:ph type="body" idx="1"/>
          </p:nvPr>
        </p:nvSpPr>
        <p:spPr>
          <a:xfrm>
            <a:off x="762000" y="1841500"/>
            <a:ext cx="7696200" cy="4114800"/>
          </a:xfrm>
        </p:spPr>
        <p:txBody>
          <a:bodyPr/>
          <a:lstStyle/>
          <a:p>
            <a:pPr eaLnBrk="1" hangingPunct="1"/>
            <a:r>
              <a:rPr lang="en-US" sz="2600" dirty="0"/>
              <a:t>The False Discovery Rate was introduced by </a:t>
            </a:r>
            <a:r>
              <a:rPr lang="en-US" sz="2600" dirty="0" err="1"/>
              <a:t>Benjamini</a:t>
            </a:r>
            <a:r>
              <a:rPr lang="en-US" sz="2600" dirty="0"/>
              <a:t> and Hochberg (1995 - JRSS(B)).</a:t>
            </a:r>
          </a:p>
          <a:p>
            <a:pPr eaLnBrk="1" hangingPunct="1"/>
            <a:r>
              <a:rPr lang="en-US" sz="2600" dirty="0"/>
              <a:t>Provides a less conservative approach to error rate control than FWER controlling procedures.</a:t>
            </a:r>
          </a:p>
          <a:p>
            <a:pPr eaLnBrk="1" hangingPunct="1"/>
            <a:r>
              <a:rPr lang="en-US" sz="2600" dirty="0"/>
              <a:t>Greater power comes at the cost of an increased likelihood of type I errors.</a:t>
            </a:r>
          </a:p>
          <a:p>
            <a:pPr eaLnBrk="1" hangingPunct="1"/>
            <a:r>
              <a:rPr lang="en-US" sz="2600" dirty="0"/>
              <a:t>Has become very popular in microarray analysis, plus astronomy, brain imaging, and genetics (all test large numbers of hypotheses).</a:t>
            </a:r>
          </a:p>
          <a:p>
            <a:pPr eaLnBrk="1" hangingPunct="1">
              <a:lnSpc>
                <a:spcPct val="80000"/>
              </a:lnSpc>
            </a:pPr>
            <a:endParaRPr lang="en-US" sz="2600" dirty="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a:t>Error rate control</a:t>
            </a:r>
          </a:p>
        </p:txBody>
      </p:sp>
      <p:sp>
        <p:nvSpPr>
          <p:cNvPr id="34819" name="Rectangle 3"/>
          <p:cNvSpPr>
            <a:spLocks noGrp="1" noChangeArrowheads="1"/>
          </p:cNvSpPr>
          <p:nvPr>
            <p:ph type="body" idx="1"/>
          </p:nvPr>
        </p:nvSpPr>
        <p:spPr>
          <a:xfrm>
            <a:off x="685800" y="1993900"/>
            <a:ext cx="7772400" cy="4114800"/>
          </a:xfrm>
        </p:spPr>
        <p:txBody>
          <a:bodyPr/>
          <a:lstStyle/>
          <a:p>
            <a:pPr eaLnBrk="1" hangingPunct="1"/>
            <a:r>
              <a:rPr lang="en-US" dirty="0"/>
              <a:t>FWER control is concerned with making sure that the probability of a single testing error is small.</a:t>
            </a:r>
          </a:p>
          <a:p>
            <a:pPr eaLnBrk="1" hangingPunct="1"/>
            <a:r>
              <a:rPr lang="en-US" dirty="0"/>
              <a:t>FDR control in concerned with keeping the proportion of type I errors out of the total number of rejected hypotheses small.</a:t>
            </a:r>
          </a:p>
          <a:p>
            <a:pPr lvl="1" eaLnBrk="1" hangingPunct="1"/>
            <a:r>
              <a:rPr lang="en-US" dirty="0">
                <a:ea typeface="ＭＳ Ｐゴシック" charset="-128"/>
              </a:rPr>
              <a:t>This value can be anything from 0 to 1.</a:t>
            </a:r>
          </a:p>
          <a:p>
            <a:pPr eaLnBrk="1" hangingPunct="1"/>
            <a:endParaRPr lang="en-US" dirty="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3000" y="381000"/>
            <a:ext cx="7046913" cy="1143000"/>
          </a:xfrm>
        </p:spPr>
        <p:txBody>
          <a:bodyPr/>
          <a:lstStyle/>
          <a:p>
            <a:pPr eaLnBrk="1" hangingPunct="1"/>
            <a:r>
              <a:rPr lang="en-US" sz="3400" dirty="0"/>
              <a:t>FDR control versus FWER control</a:t>
            </a:r>
          </a:p>
        </p:txBody>
      </p:sp>
      <p:sp>
        <p:nvSpPr>
          <p:cNvPr id="35843" name="Rectangle 3"/>
          <p:cNvSpPr>
            <a:spLocks noGrp="1" noChangeArrowheads="1"/>
          </p:cNvSpPr>
          <p:nvPr>
            <p:ph type="body" idx="1"/>
          </p:nvPr>
        </p:nvSpPr>
        <p:spPr>
          <a:xfrm>
            <a:off x="762000" y="1765300"/>
            <a:ext cx="7620000" cy="4114800"/>
          </a:xfrm>
        </p:spPr>
        <p:txBody>
          <a:bodyPr/>
          <a:lstStyle/>
          <a:p>
            <a:pPr eaLnBrk="1" hangingPunct="1">
              <a:lnSpc>
                <a:spcPct val="90000"/>
              </a:lnSpc>
            </a:pPr>
            <a:r>
              <a:rPr lang="en-US" dirty="0"/>
              <a:t>FDR controlling procedures provide more error rate protection than not adjusting at all, but are a lot more likely to make type I errors than FWER controlling procedures.</a:t>
            </a:r>
          </a:p>
          <a:p>
            <a:pPr eaLnBrk="1" hangingPunct="1">
              <a:lnSpc>
                <a:spcPct val="90000"/>
              </a:lnSpc>
            </a:pPr>
            <a:r>
              <a:rPr lang="en-US" dirty="0"/>
              <a:t>The flip side is that FDR controlling methods are more likely to reject false null hypotheses (i.e., they achieve greater power).</a:t>
            </a:r>
          </a:p>
          <a:p>
            <a:pPr eaLnBrk="1" hangingPunct="1">
              <a:lnSpc>
                <a:spcPct val="90000"/>
              </a:lnSpc>
            </a:pPr>
            <a:endParaRPr lang="en-US" dirty="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046913" cy="1143000"/>
          </a:xfrm>
        </p:spPr>
        <p:txBody>
          <a:bodyPr/>
          <a:lstStyle/>
          <a:p>
            <a:r>
              <a:rPr lang="en-US" dirty="0" smtClean="0"/>
              <a:t>Full </a:t>
            </a:r>
            <a:r>
              <a:rPr lang="en-US" dirty="0" err="1" smtClean="0"/>
              <a:t>limma</a:t>
            </a:r>
            <a:r>
              <a:rPr lang="en-US" dirty="0" smtClean="0"/>
              <a:t> output</a:t>
            </a:r>
            <a:endParaRPr lang="en-US" dirty="0"/>
          </a:p>
        </p:txBody>
      </p:sp>
      <p:pic>
        <p:nvPicPr>
          <p:cNvPr id="5" name="Picture 4"/>
          <p:cNvPicPr>
            <a:picLocks noChangeAspect="1"/>
          </p:cNvPicPr>
          <p:nvPr/>
        </p:nvPicPr>
        <p:blipFill>
          <a:blip r:embed="rId2"/>
          <a:stretch>
            <a:fillRect/>
          </a:stretch>
        </p:blipFill>
        <p:spPr>
          <a:xfrm>
            <a:off x="609600" y="1371600"/>
            <a:ext cx="8059808" cy="48006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046913" cy="1143000"/>
          </a:xfrm>
        </p:spPr>
        <p:txBody>
          <a:bodyPr/>
          <a:lstStyle/>
          <a:p>
            <a:r>
              <a:rPr lang="en-US" dirty="0" smtClean="0"/>
              <a:t>Further down the list…</a:t>
            </a:r>
            <a:endParaRPr lang="en-US" dirty="0"/>
          </a:p>
        </p:txBody>
      </p:sp>
      <p:pic>
        <p:nvPicPr>
          <p:cNvPr id="4" name="Picture 3"/>
          <p:cNvPicPr>
            <a:picLocks noChangeAspect="1"/>
          </p:cNvPicPr>
          <p:nvPr/>
        </p:nvPicPr>
        <p:blipFill>
          <a:blip r:embed="rId2"/>
          <a:stretch>
            <a:fillRect/>
          </a:stretch>
        </p:blipFill>
        <p:spPr>
          <a:xfrm>
            <a:off x="533400" y="1384475"/>
            <a:ext cx="8153400" cy="486392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76200"/>
            <a:ext cx="7046913" cy="1143000"/>
          </a:xfrm>
        </p:spPr>
        <p:txBody>
          <a:bodyPr/>
          <a:lstStyle/>
          <a:p>
            <a:r>
              <a:rPr lang="en-US" dirty="0" smtClean="0"/>
              <a:t>Even further down the list…</a:t>
            </a:r>
            <a:endParaRPr lang="en-US" dirty="0"/>
          </a:p>
        </p:txBody>
      </p:sp>
      <p:pic>
        <p:nvPicPr>
          <p:cNvPr id="5" name="Picture 4"/>
          <p:cNvPicPr>
            <a:picLocks noChangeAspect="1"/>
          </p:cNvPicPr>
          <p:nvPr/>
        </p:nvPicPr>
        <p:blipFill>
          <a:blip r:embed="rId2"/>
          <a:stretch>
            <a:fillRect/>
          </a:stretch>
        </p:blipFill>
        <p:spPr>
          <a:xfrm>
            <a:off x="381000" y="1066800"/>
            <a:ext cx="8458200" cy="5133252"/>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046913" cy="1143000"/>
          </a:xfrm>
        </p:spPr>
        <p:txBody>
          <a:bodyPr/>
          <a:lstStyle/>
          <a:p>
            <a:r>
              <a:rPr lang="en-US" dirty="0" smtClean="0"/>
              <a:t>Significant genes</a:t>
            </a:r>
            <a:endParaRPr lang="en-US" dirty="0"/>
          </a:p>
        </p:txBody>
      </p:sp>
      <p:sp>
        <p:nvSpPr>
          <p:cNvPr id="3" name="Content Placeholder 2"/>
          <p:cNvSpPr>
            <a:spLocks noGrp="1"/>
          </p:cNvSpPr>
          <p:nvPr>
            <p:ph idx="1"/>
          </p:nvPr>
        </p:nvSpPr>
        <p:spPr>
          <a:xfrm>
            <a:off x="685800" y="1765300"/>
            <a:ext cx="7924800" cy="4114800"/>
          </a:xfrm>
        </p:spPr>
        <p:txBody>
          <a:bodyPr/>
          <a:lstStyle/>
          <a:p>
            <a:r>
              <a:rPr lang="en-US" dirty="0" smtClean="0"/>
              <a:t>Number of genes declared significantly differentially expressed between MT and WT:</a:t>
            </a:r>
          </a:p>
          <a:p>
            <a:pPr lvl="1"/>
            <a:r>
              <a:rPr lang="en-US" dirty="0" smtClean="0"/>
              <a:t>No </a:t>
            </a:r>
            <a:r>
              <a:rPr lang="en-US" dirty="0" err="1" smtClean="0"/>
              <a:t>p</a:t>
            </a:r>
            <a:r>
              <a:rPr lang="en-US" dirty="0" smtClean="0"/>
              <a:t>-value adjustment: 5535 genes</a:t>
            </a:r>
          </a:p>
          <a:p>
            <a:pPr lvl="1"/>
            <a:r>
              <a:rPr lang="en-US" dirty="0" smtClean="0"/>
              <a:t>False Discovery Rate control: 5404</a:t>
            </a:r>
          </a:p>
          <a:p>
            <a:pPr lvl="1"/>
            <a:r>
              <a:rPr lang="en-US" dirty="0" smtClean="0"/>
              <a:t>FWER control: 1012 genes</a:t>
            </a:r>
          </a:p>
          <a:p>
            <a:r>
              <a:rPr lang="en-US" dirty="0" smtClean="0"/>
              <a:t>Given that there were only 7075 features (genes) in total, FWER control is perhaps the best approach here.</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1143000"/>
            <a:ext cx="8001000" cy="5118100"/>
          </a:xfrm>
          <a:prstGeom prst="rect">
            <a:avLst/>
          </a:prstGeom>
        </p:spPr>
      </p:pic>
      <p:sp>
        <p:nvSpPr>
          <p:cNvPr id="7" name="Title 1"/>
          <p:cNvSpPr>
            <a:spLocks noGrp="1"/>
          </p:cNvSpPr>
          <p:nvPr>
            <p:ph type="title"/>
          </p:nvPr>
        </p:nvSpPr>
        <p:spPr>
          <a:xfrm>
            <a:off x="228600" y="0"/>
            <a:ext cx="7046913" cy="1143000"/>
          </a:xfrm>
        </p:spPr>
        <p:txBody>
          <a:bodyPr/>
          <a:lstStyle/>
          <a:p>
            <a:r>
              <a:rPr lang="en-US" dirty="0" err="1" smtClean="0"/>
              <a:t>Illumina</a:t>
            </a:r>
            <a:r>
              <a:rPr lang="en-US" dirty="0" smtClean="0"/>
              <a:t> sequencing</a:t>
            </a:r>
            <a:endParaRPr lang="en-US" dirty="0"/>
          </a:p>
        </p:txBody>
      </p:sp>
      <p:sp>
        <p:nvSpPr>
          <p:cNvPr id="8" name="TextBox 7"/>
          <p:cNvSpPr txBox="1"/>
          <p:nvPr/>
        </p:nvSpPr>
        <p:spPr>
          <a:xfrm>
            <a:off x="6477000" y="76200"/>
            <a:ext cx="2364500" cy="461665"/>
          </a:xfrm>
          <a:prstGeom prst="rect">
            <a:avLst/>
          </a:prstGeom>
          <a:noFill/>
        </p:spPr>
        <p:txBody>
          <a:bodyPr wrap="none" rtlCol="0">
            <a:spAutoFit/>
          </a:bodyPr>
          <a:lstStyle/>
          <a:p>
            <a:r>
              <a:rPr lang="en-US" dirty="0" err="1" smtClean="0"/>
              <a:t>www.illumina.com</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391400" cy="1143000"/>
          </a:xfrm>
        </p:spPr>
        <p:txBody>
          <a:bodyPr/>
          <a:lstStyle/>
          <a:p>
            <a:r>
              <a:rPr lang="en-US" dirty="0" smtClean="0"/>
              <a:t>Visualizing differential expression</a:t>
            </a:r>
            <a:endParaRPr lang="en-US" dirty="0"/>
          </a:p>
        </p:txBody>
      </p:sp>
      <p:sp>
        <p:nvSpPr>
          <p:cNvPr id="3" name="Content Placeholder 2"/>
          <p:cNvSpPr>
            <a:spLocks noGrp="1"/>
          </p:cNvSpPr>
          <p:nvPr>
            <p:ph idx="1"/>
          </p:nvPr>
        </p:nvSpPr>
        <p:spPr>
          <a:xfrm>
            <a:off x="609600" y="1993900"/>
            <a:ext cx="8001000" cy="4114800"/>
          </a:xfrm>
        </p:spPr>
        <p:txBody>
          <a:bodyPr/>
          <a:lstStyle/>
          <a:p>
            <a:r>
              <a:rPr lang="en-US" i="1" dirty="0" smtClean="0"/>
              <a:t>Volcano plots </a:t>
            </a:r>
            <a:r>
              <a:rPr lang="en-US" dirty="0" smtClean="0"/>
              <a:t> are often used to visual the </a:t>
            </a:r>
            <a:r>
              <a:rPr lang="en-US" dirty="0" err="1" smtClean="0"/>
              <a:t>limma</a:t>
            </a:r>
            <a:r>
              <a:rPr lang="en-US" dirty="0" smtClean="0"/>
              <a:t> output.</a:t>
            </a:r>
          </a:p>
          <a:p>
            <a:r>
              <a:rPr lang="en-US" dirty="0" smtClean="0"/>
              <a:t>The log fold-change (x-axis) is plotted against the log odds of differential expression (y-axis, “B statistic” from </a:t>
            </a:r>
            <a:r>
              <a:rPr lang="en-US" dirty="0" err="1" smtClean="0"/>
              <a:t>limma</a:t>
            </a:r>
            <a:r>
              <a:rPr lang="en-US" dirty="0" smtClean="0"/>
              <a:t> output).</a:t>
            </a:r>
          </a:p>
          <a:p>
            <a:r>
              <a:rPr lang="en-US" dirty="0" smtClean="0"/>
              <a:t>The name comes from the shape of the plot…</a:t>
            </a:r>
            <a:endParaRPr lang="en-US" dirty="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400" y="1721494"/>
            <a:ext cx="8610600" cy="4147238"/>
          </a:xfrm>
          <a:prstGeom prst="rect">
            <a:avLst/>
          </a:prstGeom>
        </p:spPr>
      </p:pic>
      <p:sp>
        <p:nvSpPr>
          <p:cNvPr id="5" name="Rectangle 2"/>
          <p:cNvSpPr>
            <a:spLocks noGrp="1" noChangeArrowheads="1"/>
          </p:cNvSpPr>
          <p:nvPr>
            <p:ph type="title"/>
          </p:nvPr>
        </p:nvSpPr>
        <p:spPr>
          <a:xfrm>
            <a:off x="457200" y="274638"/>
            <a:ext cx="8229600" cy="1143000"/>
          </a:xfrm>
        </p:spPr>
        <p:txBody>
          <a:bodyPr/>
          <a:lstStyle/>
          <a:p>
            <a:pPr eaLnBrk="1" hangingPunct="1"/>
            <a:r>
              <a:rPr lang="en-US" sz="3400" dirty="0" smtClean="0"/>
              <a:t>Volcano plots: yeast data</a:t>
            </a:r>
            <a:endParaRPr lang="en-US" sz="34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1752600" y="0"/>
            <a:ext cx="7391400" cy="461665"/>
          </a:xfrm>
          <a:prstGeom prst="rect">
            <a:avLst/>
          </a:prstGeom>
        </p:spPr>
        <p:txBody>
          <a:bodyPr wrap="square">
            <a:spAutoFit/>
          </a:bodyPr>
          <a:lstStyle/>
          <a:p>
            <a:r>
              <a:rPr lang="en-US" dirty="0" smtClean="0"/>
              <a:t>http://</a:t>
            </a:r>
            <a:r>
              <a:rPr lang="en-US" dirty="0" err="1" smtClean="0"/>
              <a:t>www.broadinstitute.org/cancer/software/genepattern</a:t>
            </a:r>
            <a:r>
              <a:rPr lang="en-US" dirty="0" smtClean="0"/>
              <a:t>/</a:t>
            </a:r>
            <a:endParaRPr lang="en-US" dirty="0"/>
          </a:p>
        </p:txBody>
      </p:sp>
      <p:sp>
        <p:nvSpPr>
          <p:cNvPr id="6" name="Rectangle 5"/>
          <p:cNvSpPr/>
          <p:nvPr/>
        </p:nvSpPr>
        <p:spPr>
          <a:xfrm>
            <a:off x="1295400" y="5493603"/>
            <a:ext cx="7772400" cy="830997"/>
          </a:xfrm>
          <a:prstGeom prst="rect">
            <a:avLst/>
          </a:prstGeom>
        </p:spPr>
        <p:txBody>
          <a:bodyPr wrap="square">
            <a:spAutoFit/>
          </a:bodyPr>
          <a:lstStyle/>
          <a:p>
            <a:r>
              <a:rPr lang="en-US" dirty="0" smtClean="0"/>
              <a:t>Reich M, </a:t>
            </a:r>
            <a:r>
              <a:rPr lang="en-US" dirty="0" err="1" smtClean="0"/>
              <a:t>Liefeld</a:t>
            </a:r>
            <a:r>
              <a:rPr lang="en-US" dirty="0" smtClean="0"/>
              <a:t> T, Gould J, Lerner J, Tamayo P, </a:t>
            </a:r>
            <a:r>
              <a:rPr lang="en-US" dirty="0" err="1" smtClean="0"/>
              <a:t>Mesirov</a:t>
            </a:r>
            <a:r>
              <a:rPr lang="en-US" dirty="0" smtClean="0"/>
              <a:t> JP </a:t>
            </a:r>
            <a:r>
              <a:rPr lang="en-US" dirty="0" err="1" smtClean="0"/>
              <a:t>GenePattern</a:t>
            </a:r>
            <a:r>
              <a:rPr lang="en-US" dirty="0" smtClean="0"/>
              <a:t> 2.0 Nature Genetics 38 no. 5 (2006): pp500-501</a:t>
            </a:r>
            <a:endParaRPr lang="en-US" dirty="0"/>
          </a:p>
        </p:txBody>
      </p:sp>
      <p:pic>
        <p:nvPicPr>
          <p:cNvPr id="7" name="Picture 6"/>
          <p:cNvPicPr>
            <a:picLocks noChangeAspect="1"/>
          </p:cNvPicPr>
          <p:nvPr/>
        </p:nvPicPr>
        <p:blipFill>
          <a:blip r:embed="rId2"/>
          <a:stretch>
            <a:fillRect/>
          </a:stretch>
        </p:blipFill>
        <p:spPr>
          <a:xfrm>
            <a:off x="228600" y="457200"/>
            <a:ext cx="8686800" cy="5023384"/>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152400"/>
            <a:ext cx="7467600" cy="6144106"/>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879600" y="1587500"/>
            <a:ext cx="5384800" cy="368300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3794" name="Picture 2" descr="gp-login"/>
          <p:cNvPicPr>
            <a:picLocks noChangeAspect="1" noChangeArrowheads="1"/>
          </p:cNvPicPr>
          <p:nvPr/>
        </p:nvPicPr>
        <p:blipFill>
          <a:blip r:embed="rId3"/>
          <a:srcRect/>
          <a:stretch>
            <a:fillRect/>
          </a:stretch>
        </p:blipFill>
        <p:spPr bwMode="auto">
          <a:xfrm>
            <a:off x="1676400" y="1676400"/>
            <a:ext cx="6604000" cy="3263900"/>
          </a:xfrm>
          <a:prstGeom prst="rect">
            <a:avLst/>
          </a:prstGeom>
          <a:noFill/>
          <a:ln w="9525">
            <a:noFill/>
            <a:miter lim="800000"/>
            <a:headEnd/>
            <a:tailEnd/>
          </a:ln>
        </p:spPr>
      </p:pic>
      <p:sp>
        <p:nvSpPr>
          <p:cNvPr id="33795" name="TextBox 2"/>
          <p:cNvSpPr txBox="1">
            <a:spLocks noChangeArrowheads="1"/>
          </p:cNvSpPr>
          <p:nvPr/>
        </p:nvSpPr>
        <p:spPr bwMode="auto">
          <a:xfrm>
            <a:off x="1600200" y="685800"/>
            <a:ext cx="6211888" cy="461963"/>
          </a:xfrm>
          <a:prstGeom prst="rect">
            <a:avLst/>
          </a:prstGeom>
          <a:noFill/>
          <a:ln w="9525">
            <a:noFill/>
            <a:miter lim="800000"/>
            <a:headEnd/>
            <a:tailEnd/>
          </a:ln>
        </p:spPr>
        <p:txBody>
          <a:bodyPr wrap="none">
            <a:prstTxWarp prst="textNoShape">
              <a:avLst/>
            </a:prstTxWarp>
            <a:spAutoFit/>
          </a:bodyPr>
          <a:lstStyle/>
          <a:p>
            <a:r>
              <a:rPr lang="en-US"/>
              <a:t>http://genepattern.broad.mit.edu/gp/pages/login.jsf</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5842" name="Picture 2" descr="gp-register"/>
          <p:cNvPicPr>
            <a:picLocks noChangeAspect="1" noChangeArrowheads="1"/>
          </p:cNvPicPr>
          <p:nvPr/>
        </p:nvPicPr>
        <p:blipFill>
          <a:blip r:embed="rId3"/>
          <a:srcRect/>
          <a:stretch>
            <a:fillRect/>
          </a:stretch>
        </p:blipFill>
        <p:spPr bwMode="auto">
          <a:xfrm>
            <a:off x="1447800" y="381000"/>
            <a:ext cx="7239000" cy="3692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37890" name="Picture 2" descr="genepattern"/>
          <p:cNvPicPr>
            <a:picLocks noChangeAspect="1" noChangeArrowheads="1"/>
          </p:cNvPicPr>
          <p:nvPr/>
        </p:nvPicPr>
        <p:blipFill>
          <a:blip r:embed="rId3"/>
          <a:srcRect/>
          <a:stretch>
            <a:fillRect/>
          </a:stretch>
        </p:blipFill>
        <p:spPr bwMode="auto">
          <a:xfrm>
            <a:off x="685800" y="527050"/>
            <a:ext cx="7510462" cy="541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152400"/>
            <a:ext cx="7124700" cy="5959445"/>
          </a:xfrm>
          <a:prstGeom prst="rect">
            <a:avLst/>
          </a:prstGeom>
        </p:spPr>
      </p:pic>
      <p:sp>
        <p:nvSpPr>
          <p:cNvPr id="6" name="Left Arrow 5"/>
          <p:cNvSpPr/>
          <p:nvPr/>
        </p:nvSpPr>
        <p:spPr bwMode="auto">
          <a:xfrm>
            <a:off x="4876800" y="5410200"/>
            <a:ext cx="2438400" cy="609600"/>
          </a:xfrm>
          <a:prstGeom prst="leftArrow">
            <a:avLst/>
          </a:prstGeom>
          <a:solidFill>
            <a:srgbClr val="FF0000"/>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685800"/>
            <a:ext cx="8268868" cy="5105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7046913" cy="1143000"/>
          </a:xfrm>
        </p:spPr>
        <p:txBody>
          <a:bodyPr/>
          <a:lstStyle/>
          <a:p>
            <a:r>
              <a:rPr lang="en-US" dirty="0" err="1" smtClean="0"/>
              <a:t>Illumina</a:t>
            </a:r>
            <a:r>
              <a:rPr lang="en-US" dirty="0" smtClean="0"/>
              <a:t> sequencing</a:t>
            </a:r>
            <a:endParaRPr lang="en-US" dirty="0"/>
          </a:p>
        </p:txBody>
      </p:sp>
      <p:pic>
        <p:nvPicPr>
          <p:cNvPr id="5" name="Picture 4"/>
          <p:cNvPicPr>
            <a:picLocks noChangeAspect="1"/>
          </p:cNvPicPr>
          <p:nvPr/>
        </p:nvPicPr>
        <p:blipFill>
          <a:blip r:embed="rId2"/>
          <a:stretch>
            <a:fillRect/>
          </a:stretch>
        </p:blipFill>
        <p:spPr>
          <a:xfrm>
            <a:off x="558800" y="1016000"/>
            <a:ext cx="8026400" cy="5308600"/>
          </a:xfrm>
          <a:prstGeom prst="rect">
            <a:avLst/>
          </a:prstGeom>
        </p:spPr>
      </p:pic>
      <p:sp>
        <p:nvSpPr>
          <p:cNvPr id="7" name="TextBox 6"/>
          <p:cNvSpPr txBox="1"/>
          <p:nvPr/>
        </p:nvSpPr>
        <p:spPr>
          <a:xfrm>
            <a:off x="6477000" y="76200"/>
            <a:ext cx="2364500" cy="461665"/>
          </a:xfrm>
          <a:prstGeom prst="rect">
            <a:avLst/>
          </a:prstGeom>
          <a:noFill/>
        </p:spPr>
        <p:txBody>
          <a:bodyPr wrap="none" rtlCol="0">
            <a:spAutoFit/>
          </a:bodyPr>
          <a:lstStyle/>
          <a:p>
            <a:r>
              <a:rPr lang="en-US" dirty="0" err="1" smtClean="0"/>
              <a:t>www.illumina.com</a:t>
            </a:r>
            <a:endParaRPr 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838200"/>
            <a:ext cx="8388350" cy="3469963"/>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838200"/>
            <a:ext cx="8270442" cy="411480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304800"/>
            <a:ext cx="4583799" cy="2743200"/>
          </a:xfrm>
          <a:prstGeom prst="rect">
            <a:avLst/>
          </a:prstGeom>
        </p:spPr>
      </p:pic>
      <p:sp>
        <p:nvSpPr>
          <p:cNvPr id="5" name="Rectangle 4"/>
          <p:cNvSpPr/>
          <p:nvPr/>
        </p:nvSpPr>
        <p:spPr>
          <a:xfrm>
            <a:off x="838200" y="5867400"/>
            <a:ext cx="8305800" cy="461665"/>
          </a:xfrm>
          <a:prstGeom prst="rect">
            <a:avLst/>
          </a:prstGeom>
        </p:spPr>
        <p:txBody>
          <a:bodyPr wrap="square">
            <a:spAutoFit/>
          </a:bodyPr>
          <a:lstStyle/>
          <a:p>
            <a:r>
              <a:rPr lang="en-US" dirty="0" err="1" smtClean="0"/>
              <a:t>http://www.bioconductor.org/packages/release/bioc/html/limma.html</a:t>
            </a:r>
            <a:endParaRPr lang="en-US" dirty="0"/>
          </a:p>
        </p:txBody>
      </p:sp>
      <p:pic>
        <p:nvPicPr>
          <p:cNvPr id="6" name="Picture 5"/>
          <p:cNvPicPr>
            <a:picLocks noChangeAspect="1"/>
          </p:cNvPicPr>
          <p:nvPr/>
        </p:nvPicPr>
        <p:blipFill>
          <a:blip r:embed="rId3"/>
          <a:stretch>
            <a:fillRect/>
          </a:stretch>
        </p:blipFill>
        <p:spPr>
          <a:xfrm>
            <a:off x="3124200" y="3352800"/>
            <a:ext cx="5867400" cy="2518554"/>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62000" y="152400"/>
            <a:ext cx="7620000" cy="6119813"/>
          </a:xfrm>
          <a:prstGeom prst="rect">
            <a:avLst/>
          </a:prstGeom>
        </p:spPr>
      </p:pic>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69987"/>
            <a:ext cx="7046913" cy="1143000"/>
          </a:xfrm>
        </p:spPr>
        <p:txBody>
          <a:bodyPr/>
          <a:lstStyle/>
          <a:p>
            <a:endParaRPr lang="en-US"/>
          </a:p>
        </p:txBody>
      </p:sp>
      <p:sp>
        <p:nvSpPr>
          <p:cNvPr id="3" name="Content Placeholder 2"/>
          <p:cNvSpPr>
            <a:spLocks noGrp="1"/>
          </p:cNvSpPr>
          <p:nvPr>
            <p:ph idx="1"/>
          </p:nvPr>
        </p:nvSpPr>
        <p:spPr>
          <a:xfrm>
            <a:off x="1143000" y="1854287"/>
            <a:ext cx="7043738" cy="4114800"/>
          </a:xfrm>
        </p:spPr>
        <p:txBody>
          <a:bodyPr/>
          <a:lstStyle/>
          <a:p>
            <a:endParaRPr lang="en-US"/>
          </a:p>
        </p:txBody>
      </p:sp>
      <p:pic>
        <p:nvPicPr>
          <p:cNvPr id="4" name="Picture 3"/>
          <p:cNvPicPr>
            <a:picLocks noChangeAspect="1"/>
          </p:cNvPicPr>
          <p:nvPr/>
        </p:nvPicPr>
        <p:blipFill>
          <a:blip r:embed="rId2"/>
          <a:stretch>
            <a:fillRect/>
          </a:stretch>
        </p:blipFill>
        <p:spPr>
          <a:xfrm>
            <a:off x="565150" y="228600"/>
            <a:ext cx="8045450" cy="6108787"/>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228600"/>
            <a:ext cx="8341468" cy="586740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28915" y="76200"/>
            <a:ext cx="8334085" cy="62484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65150" y="1066800"/>
            <a:ext cx="8013700" cy="5257800"/>
          </a:xfrm>
          <a:prstGeom prst="rect">
            <a:avLst/>
          </a:prstGeom>
        </p:spPr>
      </p:pic>
      <p:sp>
        <p:nvSpPr>
          <p:cNvPr id="7" name="Title 1"/>
          <p:cNvSpPr>
            <a:spLocks noGrp="1"/>
          </p:cNvSpPr>
          <p:nvPr>
            <p:ph type="title"/>
          </p:nvPr>
        </p:nvSpPr>
        <p:spPr>
          <a:xfrm>
            <a:off x="228600" y="0"/>
            <a:ext cx="7046913" cy="1143000"/>
          </a:xfrm>
        </p:spPr>
        <p:txBody>
          <a:bodyPr/>
          <a:lstStyle/>
          <a:p>
            <a:r>
              <a:rPr lang="en-US" dirty="0" err="1" smtClean="0"/>
              <a:t>Illumina</a:t>
            </a:r>
            <a:r>
              <a:rPr lang="en-US" dirty="0" smtClean="0"/>
              <a:t> sequencing</a:t>
            </a:r>
            <a:endParaRPr lang="en-US" dirty="0"/>
          </a:p>
        </p:txBody>
      </p:sp>
      <p:sp>
        <p:nvSpPr>
          <p:cNvPr id="8" name="TextBox 7"/>
          <p:cNvSpPr txBox="1"/>
          <p:nvPr/>
        </p:nvSpPr>
        <p:spPr>
          <a:xfrm>
            <a:off x="6477000" y="76200"/>
            <a:ext cx="2364500" cy="461665"/>
          </a:xfrm>
          <a:prstGeom prst="rect">
            <a:avLst/>
          </a:prstGeom>
          <a:noFill/>
        </p:spPr>
        <p:txBody>
          <a:bodyPr wrap="none" rtlCol="0">
            <a:spAutoFit/>
          </a:bodyPr>
          <a:lstStyle/>
          <a:p>
            <a:r>
              <a:rPr lang="en-US" dirty="0" err="1" smtClean="0"/>
              <a:t>www.illumina.com</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52450" y="762000"/>
            <a:ext cx="8039100" cy="5321300"/>
          </a:xfrm>
          <a:prstGeom prst="rect">
            <a:avLst/>
          </a:prstGeom>
        </p:spPr>
      </p:pic>
      <p:sp>
        <p:nvSpPr>
          <p:cNvPr id="7" name="Title 1"/>
          <p:cNvSpPr>
            <a:spLocks noGrp="1"/>
          </p:cNvSpPr>
          <p:nvPr>
            <p:ph type="title"/>
          </p:nvPr>
        </p:nvSpPr>
        <p:spPr>
          <a:xfrm>
            <a:off x="228600" y="-228600"/>
            <a:ext cx="7046913" cy="1143000"/>
          </a:xfrm>
        </p:spPr>
        <p:txBody>
          <a:bodyPr/>
          <a:lstStyle/>
          <a:p>
            <a:r>
              <a:rPr lang="en-US" dirty="0" err="1" smtClean="0"/>
              <a:t>Illumina</a:t>
            </a:r>
            <a:r>
              <a:rPr lang="en-US" dirty="0" smtClean="0"/>
              <a:t> sequencing</a:t>
            </a:r>
            <a:endParaRPr lang="en-US" dirty="0"/>
          </a:p>
        </p:txBody>
      </p:sp>
      <p:sp>
        <p:nvSpPr>
          <p:cNvPr id="8" name="TextBox 7"/>
          <p:cNvSpPr txBox="1"/>
          <p:nvPr/>
        </p:nvSpPr>
        <p:spPr>
          <a:xfrm>
            <a:off x="6477000" y="76200"/>
            <a:ext cx="2364500" cy="461665"/>
          </a:xfrm>
          <a:prstGeom prst="rect">
            <a:avLst/>
          </a:prstGeom>
          <a:noFill/>
        </p:spPr>
        <p:txBody>
          <a:bodyPr wrap="none" rtlCol="0">
            <a:spAutoFit/>
          </a:bodyPr>
          <a:lstStyle/>
          <a:p>
            <a:r>
              <a:rPr lang="en-US" dirty="0" err="1" smtClean="0"/>
              <a:t>www.illumina.com</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758" y="685800"/>
            <a:ext cx="2513842" cy="4343400"/>
          </a:xfrm>
          <a:prstGeom prst="rect">
            <a:avLst/>
          </a:prstGeom>
        </p:spPr>
      </p:pic>
      <p:sp>
        <p:nvSpPr>
          <p:cNvPr id="6" name="Rectangle 5"/>
          <p:cNvSpPr/>
          <p:nvPr/>
        </p:nvSpPr>
        <p:spPr>
          <a:xfrm>
            <a:off x="533400" y="5943600"/>
            <a:ext cx="8458200" cy="369332"/>
          </a:xfrm>
          <a:prstGeom prst="rect">
            <a:avLst/>
          </a:prstGeom>
        </p:spPr>
        <p:txBody>
          <a:bodyPr wrap="square">
            <a:spAutoFit/>
          </a:bodyPr>
          <a:lstStyle/>
          <a:p>
            <a:r>
              <a:rPr lang="en-US" sz="1800" dirty="0" err="1" smtClean="0"/>
              <a:t>http://www.illumina.com/documents/products/datasheets/datasheet_genomic_sequence.pdf</a:t>
            </a:r>
            <a:endParaRPr lang="en-US" sz="1800" dirty="0"/>
          </a:p>
        </p:txBody>
      </p:sp>
      <p:sp>
        <p:nvSpPr>
          <p:cNvPr id="7" name="Title 1"/>
          <p:cNvSpPr>
            <a:spLocks noGrp="1"/>
          </p:cNvSpPr>
          <p:nvPr>
            <p:ph type="title"/>
          </p:nvPr>
        </p:nvSpPr>
        <p:spPr>
          <a:xfrm>
            <a:off x="3048000" y="152400"/>
            <a:ext cx="5715000" cy="1143000"/>
          </a:xfrm>
        </p:spPr>
        <p:txBody>
          <a:bodyPr/>
          <a:lstStyle/>
          <a:p>
            <a:r>
              <a:rPr lang="en-US" dirty="0" smtClean="0"/>
              <a:t>Single-end sequencing</a:t>
            </a:r>
            <a:endParaRPr lang="en-US" dirty="0"/>
          </a:p>
        </p:txBody>
      </p:sp>
      <p:sp>
        <p:nvSpPr>
          <p:cNvPr id="8" name="Content Placeholder 2"/>
          <p:cNvSpPr>
            <a:spLocks noGrp="1"/>
          </p:cNvSpPr>
          <p:nvPr>
            <p:ph idx="1"/>
          </p:nvPr>
        </p:nvSpPr>
        <p:spPr>
          <a:xfrm>
            <a:off x="2971800" y="1371600"/>
            <a:ext cx="5753100" cy="4114800"/>
          </a:xfrm>
        </p:spPr>
        <p:txBody>
          <a:bodyPr/>
          <a:lstStyle/>
          <a:p>
            <a:r>
              <a:rPr lang="en-US" dirty="0" smtClean="0"/>
              <a:t>Size select DNA fragments and add adapters (A1 and A2).</a:t>
            </a:r>
          </a:p>
          <a:p>
            <a:r>
              <a:rPr lang="en-US" dirty="0" smtClean="0"/>
              <a:t>A1 also has sequencing primer (SP1) attached.</a:t>
            </a:r>
          </a:p>
          <a:p>
            <a:r>
              <a:rPr lang="en-US" dirty="0" smtClean="0"/>
              <a:t>Sequencing occurs on A2 fragment.</a:t>
            </a:r>
          </a:p>
          <a:p>
            <a:endParaRPr lang="en-US"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04800" y="152400"/>
            <a:ext cx="2971800" cy="5648266"/>
          </a:xfrm>
          <a:prstGeom prst="rect">
            <a:avLst/>
          </a:prstGeom>
        </p:spPr>
      </p:pic>
      <p:sp>
        <p:nvSpPr>
          <p:cNvPr id="6" name="Rectangle 5"/>
          <p:cNvSpPr/>
          <p:nvPr/>
        </p:nvSpPr>
        <p:spPr>
          <a:xfrm>
            <a:off x="533400" y="5953066"/>
            <a:ext cx="8458200" cy="369332"/>
          </a:xfrm>
          <a:prstGeom prst="rect">
            <a:avLst/>
          </a:prstGeom>
        </p:spPr>
        <p:txBody>
          <a:bodyPr wrap="square">
            <a:spAutoFit/>
          </a:bodyPr>
          <a:lstStyle/>
          <a:p>
            <a:r>
              <a:rPr lang="en-US" sz="1800" dirty="0" err="1" smtClean="0"/>
              <a:t>http://www.illumina.com/documents/products/datasheets/datasheet_genomic_sequence.pdf</a:t>
            </a:r>
            <a:endParaRPr lang="en-US" sz="1800" dirty="0"/>
          </a:p>
        </p:txBody>
      </p:sp>
      <p:sp>
        <p:nvSpPr>
          <p:cNvPr id="7" name="Title 1"/>
          <p:cNvSpPr>
            <a:spLocks noGrp="1"/>
          </p:cNvSpPr>
          <p:nvPr>
            <p:ph type="title"/>
          </p:nvPr>
        </p:nvSpPr>
        <p:spPr>
          <a:xfrm>
            <a:off x="3200400" y="161866"/>
            <a:ext cx="5715000" cy="1143000"/>
          </a:xfrm>
        </p:spPr>
        <p:txBody>
          <a:bodyPr/>
          <a:lstStyle/>
          <a:p>
            <a:r>
              <a:rPr lang="en-US" dirty="0" smtClean="0"/>
              <a:t>Paired-end sequencing</a:t>
            </a:r>
            <a:endParaRPr lang="en-US" dirty="0"/>
          </a:p>
        </p:txBody>
      </p:sp>
      <p:sp>
        <p:nvSpPr>
          <p:cNvPr id="8" name="Content Placeholder 2"/>
          <p:cNvSpPr>
            <a:spLocks noGrp="1"/>
          </p:cNvSpPr>
          <p:nvPr>
            <p:ph idx="1"/>
          </p:nvPr>
        </p:nvSpPr>
        <p:spPr>
          <a:xfrm>
            <a:off x="3314700" y="1381066"/>
            <a:ext cx="5448300" cy="4114800"/>
          </a:xfrm>
        </p:spPr>
        <p:txBody>
          <a:bodyPr/>
          <a:lstStyle/>
          <a:p>
            <a:r>
              <a:rPr lang="en-US" dirty="0" smtClean="0"/>
              <a:t>Size select DNA fragments and add adapters and primers(A1+SP1 and A2+SP2).</a:t>
            </a:r>
          </a:p>
          <a:p>
            <a:r>
              <a:rPr lang="en-US" dirty="0" smtClean="0"/>
              <a:t>Sequencing occurs on both fragments.</a:t>
            </a:r>
          </a:p>
          <a:p>
            <a:r>
              <a:rPr lang="en-US" dirty="0" smtClean="0"/>
              <a:t>The distance between the sequenced read pair is called the “insert size”.</a:t>
            </a:r>
          </a:p>
          <a:p>
            <a:endParaRPr lang="en-US"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 name="Rectangle 5"/>
          <p:cNvSpPr/>
          <p:nvPr/>
        </p:nvSpPr>
        <p:spPr>
          <a:xfrm>
            <a:off x="533400" y="6031468"/>
            <a:ext cx="8458200" cy="369332"/>
          </a:xfrm>
          <a:prstGeom prst="rect">
            <a:avLst/>
          </a:prstGeom>
        </p:spPr>
        <p:txBody>
          <a:bodyPr wrap="square">
            <a:spAutoFit/>
          </a:bodyPr>
          <a:lstStyle/>
          <a:p>
            <a:r>
              <a:rPr lang="en-US" sz="1800" dirty="0" err="1" smtClean="0"/>
              <a:t>http://www.illumina.com/documents/products/datasheets/datasheet_genomic_sequence.pdf</a:t>
            </a:r>
            <a:endParaRPr lang="en-US" sz="1800" dirty="0"/>
          </a:p>
        </p:txBody>
      </p:sp>
      <p:pic>
        <p:nvPicPr>
          <p:cNvPr id="7" name="Picture 6" descr="mate-pair.tiff"/>
          <p:cNvPicPr>
            <a:picLocks noChangeAspect="1"/>
          </p:cNvPicPr>
          <p:nvPr/>
        </p:nvPicPr>
        <p:blipFill>
          <a:blip r:embed="rId2"/>
          <a:stretch>
            <a:fillRect/>
          </a:stretch>
        </p:blipFill>
        <p:spPr>
          <a:xfrm>
            <a:off x="304800" y="87868"/>
            <a:ext cx="2054539" cy="6019800"/>
          </a:xfrm>
          <a:prstGeom prst="rect">
            <a:avLst/>
          </a:prstGeom>
        </p:spPr>
      </p:pic>
      <p:sp>
        <p:nvSpPr>
          <p:cNvPr id="8" name="Title 1"/>
          <p:cNvSpPr>
            <a:spLocks noGrp="1"/>
          </p:cNvSpPr>
          <p:nvPr>
            <p:ph type="title"/>
          </p:nvPr>
        </p:nvSpPr>
        <p:spPr>
          <a:xfrm>
            <a:off x="2667000" y="240268"/>
            <a:ext cx="5715000" cy="1143000"/>
          </a:xfrm>
        </p:spPr>
        <p:txBody>
          <a:bodyPr/>
          <a:lstStyle/>
          <a:p>
            <a:r>
              <a:rPr lang="en-US" dirty="0" smtClean="0"/>
              <a:t>Mate-pair sequencing</a:t>
            </a:r>
            <a:endParaRPr lang="en-US" dirty="0"/>
          </a:p>
        </p:txBody>
      </p:sp>
      <p:sp>
        <p:nvSpPr>
          <p:cNvPr id="9" name="Content Placeholder 2"/>
          <p:cNvSpPr>
            <a:spLocks noGrp="1"/>
          </p:cNvSpPr>
          <p:nvPr>
            <p:ph idx="1"/>
          </p:nvPr>
        </p:nvSpPr>
        <p:spPr>
          <a:xfrm>
            <a:off x="2590800" y="1459468"/>
            <a:ext cx="6096000" cy="4114800"/>
          </a:xfrm>
        </p:spPr>
        <p:txBody>
          <a:bodyPr/>
          <a:lstStyle/>
          <a:p>
            <a:r>
              <a:rPr lang="en-US" dirty="0" smtClean="0"/>
              <a:t>Label ends of long DNA fragment.</a:t>
            </a:r>
          </a:p>
          <a:p>
            <a:r>
              <a:rPr lang="en-US" dirty="0" smtClean="0"/>
              <a:t>Circularize and fragment again.</a:t>
            </a:r>
          </a:p>
          <a:p>
            <a:r>
              <a:rPr lang="en-US" dirty="0" smtClean="0"/>
              <a:t>Enrich (amplify) the biotin labeled fragments.</a:t>
            </a:r>
          </a:p>
          <a:p>
            <a:r>
              <a:rPr lang="en-US" dirty="0" smtClean="0"/>
              <a:t>Proceed as for paired-end reads (basically “mate-pairs” are paired ends with a long insert size).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600" y="1219200"/>
            <a:ext cx="8890000" cy="300338"/>
          </a:xfrm>
          <a:prstGeom prst="rect">
            <a:avLst/>
          </a:prstGeom>
        </p:spPr>
      </p:pic>
      <p:pic>
        <p:nvPicPr>
          <p:cNvPr id="6" name="Picture 5"/>
          <p:cNvPicPr>
            <a:picLocks noChangeAspect="1"/>
          </p:cNvPicPr>
          <p:nvPr/>
        </p:nvPicPr>
        <p:blipFill>
          <a:blip r:embed="rId3"/>
          <a:stretch>
            <a:fillRect/>
          </a:stretch>
        </p:blipFill>
        <p:spPr>
          <a:xfrm>
            <a:off x="279400" y="1600200"/>
            <a:ext cx="8483600" cy="281990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7046913" cy="1143000"/>
          </a:xfrm>
        </p:spPr>
        <p:txBody>
          <a:bodyPr/>
          <a:lstStyle/>
          <a:p>
            <a:r>
              <a:rPr lang="en-US" dirty="0" smtClean="0"/>
              <a:t>Assessing quality: </a:t>
            </a:r>
            <a:r>
              <a:rPr lang="en-US" dirty="0" err="1" smtClean="0"/>
              <a:t>phred</a:t>
            </a:r>
            <a:r>
              <a:rPr lang="en-US" dirty="0" smtClean="0"/>
              <a:t> scores</a:t>
            </a:r>
            <a:endParaRPr lang="en-US" dirty="0"/>
          </a:p>
        </p:txBody>
      </p:sp>
      <p:sp>
        <p:nvSpPr>
          <p:cNvPr id="5" name="Rectangle 4"/>
          <p:cNvSpPr/>
          <p:nvPr/>
        </p:nvSpPr>
        <p:spPr>
          <a:xfrm>
            <a:off x="3962400" y="3810000"/>
            <a:ext cx="4953000" cy="400110"/>
          </a:xfrm>
          <a:prstGeom prst="rect">
            <a:avLst/>
          </a:prstGeom>
        </p:spPr>
        <p:txBody>
          <a:bodyPr wrap="square">
            <a:spAutoFit/>
          </a:bodyPr>
          <a:lstStyle/>
          <a:p>
            <a:r>
              <a:rPr lang="en-US" sz="2000" dirty="0" smtClean="0"/>
              <a:t>http://</a:t>
            </a:r>
            <a:r>
              <a:rPr lang="en-US" sz="2000" dirty="0" err="1" smtClean="0"/>
              <a:t>en.wikipedia.org/wiki/Phred_quality_score</a:t>
            </a:r>
            <a:endParaRPr lang="en-US" sz="2000" dirty="0"/>
          </a:p>
        </p:txBody>
      </p:sp>
      <p:pic>
        <p:nvPicPr>
          <p:cNvPr id="7" name="Picture 6"/>
          <p:cNvPicPr>
            <a:picLocks noChangeAspect="1"/>
          </p:cNvPicPr>
          <p:nvPr/>
        </p:nvPicPr>
        <p:blipFill>
          <a:blip r:embed="rId3"/>
          <a:stretch>
            <a:fillRect/>
          </a:stretch>
        </p:blipFill>
        <p:spPr>
          <a:xfrm>
            <a:off x="628650" y="1447800"/>
            <a:ext cx="7886700" cy="2374900"/>
          </a:xfrm>
          <a:prstGeom prst="rect">
            <a:avLst/>
          </a:prstGeom>
        </p:spPr>
      </p:pic>
      <p:sp>
        <p:nvSpPr>
          <p:cNvPr id="8" name="Rectangle 7"/>
          <p:cNvSpPr/>
          <p:nvPr/>
        </p:nvSpPr>
        <p:spPr>
          <a:xfrm>
            <a:off x="609600" y="5464314"/>
            <a:ext cx="8077200" cy="707886"/>
          </a:xfrm>
          <a:prstGeom prst="rect">
            <a:avLst/>
          </a:prstGeom>
        </p:spPr>
        <p:txBody>
          <a:bodyPr wrap="square">
            <a:spAutoFit/>
          </a:bodyPr>
          <a:lstStyle/>
          <a:p>
            <a:r>
              <a:rPr lang="en-US" sz="2000" dirty="0" smtClean="0"/>
              <a:t>Ewing B, Green P. (1998): Base-calling of automated sequencer traces using </a:t>
            </a:r>
            <a:r>
              <a:rPr lang="en-US" sz="2000" dirty="0" err="1" smtClean="0"/>
              <a:t>phred</a:t>
            </a:r>
            <a:r>
              <a:rPr lang="en-US" sz="2000" dirty="0" smtClean="0"/>
              <a:t>. II. Error probabilities. Genome Res. 8(3):186-194.</a:t>
            </a:r>
            <a:endParaRPr lang="en-US" sz="2000" dirty="0"/>
          </a:p>
        </p:txBody>
      </p:sp>
      <p:graphicFrame>
        <p:nvGraphicFramePr>
          <p:cNvPr id="9" name="Object 8"/>
          <p:cNvGraphicFramePr>
            <a:graphicFrameLocks noChangeAspect="1"/>
          </p:cNvGraphicFramePr>
          <p:nvPr/>
        </p:nvGraphicFramePr>
        <p:xfrm>
          <a:off x="1600199" y="4495800"/>
          <a:ext cx="2895601" cy="540512"/>
        </p:xfrm>
        <a:graphic>
          <a:graphicData uri="http://schemas.openxmlformats.org/presentationml/2006/ole">
            <p:oleObj spid="_x0000_s234498" name="Equation" r:id="rId4" imgW="952500" imgH="177800" progId="Equation.3">
              <p:embed/>
            </p:oleObj>
          </a:graphicData>
        </a:graphic>
      </p:graphicFrame>
      <p:sp>
        <p:nvSpPr>
          <p:cNvPr id="10" name="TextBox 9"/>
          <p:cNvSpPr txBox="1"/>
          <p:nvPr/>
        </p:nvSpPr>
        <p:spPr>
          <a:xfrm>
            <a:off x="5562600" y="4426803"/>
            <a:ext cx="3082895" cy="830997"/>
          </a:xfrm>
          <a:prstGeom prst="rect">
            <a:avLst/>
          </a:prstGeom>
          <a:noFill/>
        </p:spPr>
        <p:txBody>
          <a:bodyPr wrap="none" rtlCol="0">
            <a:spAutoFit/>
          </a:bodyPr>
          <a:lstStyle/>
          <a:p>
            <a:pPr algn="r"/>
            <a:r>
              <a:rPr lang="en-US" i="1" dirty="0" smtClean="0"/>
              <a:t>P</a:t>
            </a:r>
            <a:r>
              <a:rPr lang="en-US" dirty="0" smtClean="0"/>
              <a:t>=error probability of a</a:t>
            </a:r>
          </a:p>
          <a:p>
            <a:pPr algn="r"/>
            <a:r>
              <a:rPr lang="en-US" dirty="0" smtClean="0"/>
              <a:t>given base call</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Introduction: </a:t>
            </a:r>
          </a:p>
          <a:p>
            <a:pPr lvl="1"/>
            <a:r>
              <a:rPr lang="en-US" dirty="0" smtClean="0"/>
              <a:t>Summary of NGS technologies</a:t>
            </a:r>
          </a:p>
          <a:p>
            <a:pPr lvl="1"/>
            <a:r>
              <a:rPr lang="en-US" dirty="0" smtClean="0"/>
              <a:t>Data formats and quality assessment</a:t>
            </a:r>
          </a:p>
          <a:p>
            <a:r>
              <a:rPr lang="en-US" dirty="0" smtClean="0"/>
              <a:t>Alignment</a:t>
            </a:r>
          </a:p>
          <a:p>
            <a:pPr lvl="1"/>
            <a:r>
              <a:rPr lang="en-US" dirty="0" smtClean="0"/>
              <a:t>Tools and formats</a:t>
            </a:r>
          </a:p>
          <a:p>
            <a:pPr lvl="1"/>
            <a:r>
              <a:rPr lang="en-US" dirty="0" smtClean="0"/>
              <a:t>Visualization</a:t>
            </a:r>
          </a:p>
          <a:p>
            <a:r>
              <a:rPr lang="en-US" dirty="0" smtClean="0"/>
              <a:t>Basic RNA-</a:t>
            </a:r>
            <a:r>
              <a:rPr lang="en-US" dirty="0" err="1" smtClean="0"/>
              <a:t>seq</a:t>
            </a:r>
            <a:r>
              <a:rPr lang="en-US" dirty="0" smtClean="0"/>
              <a:t> analysis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0"/>
            <a:ext cx="7046913" cy="1143000"/>
          </a:xfrm>
        </p:spPr>
        <p:txBody>
          <a:bodyPr/>
          <a:lstStyle/>
          <a:p>
            <a:r>
              <a:rPr lang="en-US" dirty="0" smtClean="0"/>
              <a:t>Assessing quality: </a:t>
            </a:r>
            <a:r>
              <a:rPr lang="en-US" dirty="0" err="1" smtClean="0"/>
              <a:t>phred</a:t>
            </a:r>
            <a:r>
              <a:rPr lang="en-US" dirty="0" smtClean="0"/>
              <a:t> scores</a:t>
            </a:r>
            <a:endParaRPr lang="en-US" dirty="0"/>
          </a:p>
        </p:txBody>
      </p:sp>
      <p:pic>
        <p:nvPicPr>
          <p:cNvPr id="4" name="Picture 3"/>
          <p:cNvPicPr>
            <a:picLocks noChangeAspect="1"/>
          </p:cNvPicPr>
          <p:nvPr/>
        </p:nvPicPr>
        <p:blipFill>
          <a:blip r:embed="rId2"/>
          <a:stretch>
            <a:fillRect/>
          </a:stretch>
        </p:blipFill>
        <p:spPr>
          <a:xfrm>
            <a:off x="1371600" y="1156634"/>
            <a:ext cx="6642100" cy="2500966"/>
          </a:xfrm>
          <a:prstGeom prst="rect">
            <a:avLst/>
          </a:prstGeom>
        </p:spPr>
      </p:pic>
      <p:sp>
        <p:nvSpPr>
          <p:cNvPr id="5" name="Rectangle 4"/>
          <p:cNvSpPr/>
          <p:nvPr/>
        </p:nvSpPr>
        <p:spPr>
          <a:xfrm>
            <a:off x="3048000" y="3581400"/>
            <a:ext cx="6019800" cy="461665"/>
          </a:xfrm>
          <a:prstGeom prst="rect">
            <a:avLst/>
          </a:prstGeom>
        </p:spPr>
        <p:txBody>
          <a:bodyPr wrap="square">
            <a:spAutoFit/>
          </a:bodyPr>
          <a:lstStyle/>
          <a:p>
            <a:r>
              <a:rPr lang="en-US" dirty="0" smtClean="0"/>
              <a:t>http://</a:t>
            </a:r>
            <a:r>
              <a:rPr lang="en-US" dirty="0" err="1" smtClean="0"/>
              <a:t>en.wikipedia.org/wiki/Phred_quality_score</a:t>
            </a:r>
            <a:endParaRPr lang="en-US" dirty="0"/>
          </a:p>
        </p:txBody>
      </p:sp>
      <p:sp>
        <p:nvSpPr>
          <p:cNvPr id="9" name="Content Placeholder 2"/>
          <p:cNvSpPr>
            <a:spLocks noGrp="1"/>
          </p:cNvSpPr>
          <p:nvPr>
            <p:ph idx="1"/>
          </p:nvPr>
        </p:nvSpPr>
        <p:spPr>
          <a:xfrm>
            <a:off x="609600" y="4343400"/>
            <a:ext cx="7924800" cy="1828800"/>
          </a:xfrm>
        </p:spPr>
        <p:txBody>
          <a:bodyPr/>
          <a:lstStyle/>
          <a:p>
            <a:pPr>
              <a:buNone/>
            </a:pPr>
            <a:r>
              <a:rPr lang="en-US" sz="2800" dirty="0" smtClean="0"/>
              <a:t>	Can use ASCII to represent quality scores by adding 33 to the </a:t>
            </a:r>
            <a:r>
              <a:rPr lang="en-US" sz="2800" dirty="0" err="1" smtClean="0"/>
              <a:t>phred</a:t>
            </a:r>
            <a:r>
              <a:rPr lang="en-US" sz="2800" dirty="0" smtClean="0"/>
              <a:t> score (although </a:t>
            </a:r>
            <a:r>
              <a:rPr lang="en-US" sz="2800" dirty="0" err="1" smtClean="0"/>
              <a:t>Illumina</a:t>
            </a:r>
            <a:r>
              <a:rPr lang="en-US" sz="2800" dirty="0" smtClean="0"/>
              <a:t> scores use an offset of 64) and converting to ASCII.</a:t>
            </a:r>
          </a:p>
          <a:p>
            <a:pPr lvl="1"/>
            <a:r>
              <a:rPr lang="en-US" sz="2400" dirty="0" err="1" smtClean="0"/>
              <a:t>Illumina</a:t>
            </a:r>
            <a:r>
              <a:rPr lang="en-US" sz="2400" dirty="0" smtClean="0"/>
              <a:t> quality score of 40 becomes 40+64=104: “</a:t>
            </a:r>
            <a:r>
              <a:rPr lang="en-US" sz="2400" dirty="0" err="1" smtClean="0"/>
              <a:t>h</a:t>
            </a:r>
            <a:r>
              <a:rPr lang="en-US" sz="2400" dirty="0" smtClean="0"/>
              <a:t>”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9712" y="381000"/>
            <a:ext cx="8559488" cy="5842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723900" y="152400"/>
            <a:ext cx="7696200" cy="5740400"/>
          </a:xfrm>
          <a:prstGeom prst="rect">
            <a:avLst/>
          </a:prstGeom>
        </p:spPr>
      </p:pic>
      <p:sp>
        <p:nvSpPr>
          <p:cNvPr id="7" name="Rectangle 6"/>
          <p:cNvSpPr/>
          <p:nvPr/>
        </p:nvSpPr>
        <p:spPr>
          <a:xfrm>
            <a:off x="3048000" y="5939135"/>
            <a:ext cx="6019800" cy="461665"/>
          </a:xfrm>
          <a:prstGeom prst="rect">
            <a:avLst/>
          </a:prstGeom>
        </p:spPr>
        <p:txBody>
          <a:bodyPr wrap="square">
            <a:spAutoFit/>
          </a:bodyPr>
          <a:lstStyle/>
          <a:p>
            <a:r>
              <a:rPr lang="en-US" dirty="0" smtClean="0"/>
              <a:t>http://</a:t>
            </a:r>
            <a:r>
              <a:rPr lang="en-US" dirty="0" err="1" smtClean="0"/>
              <a:t>en.wikipedia.org/wiki/Phred_quality_score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format</a:t>
            </a:r>
            <a:endParaRPr lang="en-US" dirty="0"/>
          </a:p>
        </p:txBody>
      </p:sp>
      <p:sp>
        <p:nvSpPr>
          <p:cNvPr id="3" name="Content Placeholder 2"/>
          <p:cNvSpPr>
            <a:spLocks noGrp="1"/>
          </p:cNvSpPr>
          <p:nvPr>
            <p:ph idx="1"/>
          </p:nvPr>
        </p:nvSpPr>
        <p:spPr/>
        <p:txBody>
          <a:bodyPr/>
          <a:lstStyle/>
          <a:p>
            <a:r>
              <a:rPr lang="en-US" dirty="0" smtClean="0"/>
              <a:t>The FASTQ format allows the storage of both sequence and quality information for each read.</a:t>
            </a:r>
          </a:p>
          <a:p>
            <a:r>
              <a:rPr lang="en-US" dirty="0" smtClean="0"/>
              <a:t>This is a compact text-based format that has become the </a:t>
            </a:r>
            <a:r>
              <a:rPr lang="en-US" i="1" dirty="0" smtClean="0"/>
              <a:t>de facto</a:t>
            </a:r>
            <a:r>
              <a:rPr lang="en-US" dirty="0" smtClean="0"/>
              <a:t> standard for storing data from next generation sequencing experiments.</a:t>
            </a:r>
            <a:endParaRPr lang="en-US" i="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1" name="Title 1"/>
          <p:cNvSpPr>
            <a:spLocks noGrp="1"/>
          </p:cNvSpPr>
          <p:nvPr>
            <p:ph type="title"/>
          </p:nvPr>
        </p:nvSpPr>
        <p:spPr>
          <a:xfrm>
            <a:off x="685800" y="609600"/>
            <a:ext cx="7046913" cy="1143000"/>
          </a:xfrm>
        </p:spPr>
        <p:txBody>
          <a:bodyPr/>
          <a:lstStyle/>
          <a:p>
            <a:r>
              <a:rPr lang="en-US" dirty="0" err="1" smtClean="0"/>
              <a:t>Fastq</a:t>
            </a:r>
            <a:r>
              <a:rPr lang="en-US" dirty="0" smtClean="0"/>
              <a:t> format</a:t>
            </a:r>
            <a:endParaRPr lang="en-US" dirty="0"/>
          </a:p>
        </p:txBody>
      </p:sp>
      <p:sp>
        <p:nvSpPr>
          <p:cNvPr id="12" name="Content Placeholder 2"/>
          <p:cNvSpPr>
            <a:spLocks noGrp="1"/>
          </p:cNvSpPr>
          <p:nvPr>
            <p:ph idx="1"/>
          </p:nvPr>
        </p:nvSpPr>
        <p:spPr>
          <a:xfrm>
            <a:off x="914400" y="1600200"/>
            <a:ext cx="7043738" cy="4406900"/>
          </a:xfrm>
        </p:spPr>
        <p:txBody>
          <a:bodyPr/>
          <a:lstStyle/>
          <a:p>
            <a:pPr>
              <a:buNone/>
            </a:pPr>
            <a:r>
              <a:rPr lang="en-US" sz="1200" dirty="0" smtClean="0">
                <a:latin typeface="Courier New"/>
              </a:rPr>
              <a:t>@HWUSI-EAS582_157:6:1:1:1501/1</a:t>
            </a:r>
          </a:p>
          <a:p>
            <a:pPr>
              <a:buNone/>
            </a:pPr>
            <a:r>
              <a:rPr lang="en-US" sz="1200" dirty="0" smtClean="0">
                <a:latin typeface="Courier New"/>
              </a:rPr>
              <a:t>NCACAGACACACACGAACACACAAAGACATGCCCATATGAAGAT</a:t>
            </a:r>
          </a:p>
          <a:p>
            <a:pPr>
              <a:buNone/>
            </a:pPr>
            <a:r>
              <a:rPr lang="en-US" sz="1200" dirty="0" smtClean="0">
                <a:latin typeface="Courier New"/>
              </a:rPr>
              <a:t>+</a:t>
            </a:r>
          </a:p>
          <a:p>
            <a:pPr>
              <a:buNone/>
            </a:pPr>
            <a:r>
              <a:rPr lang="en-US" sz="1200" dirty="0" smtClean="0">
                <a:latin typeface="Courier New"/>
              </a:rPr>
              <a:t>%.7786867:778556858746575058873/347777476035</a:t>
            </a:r>
          </a:p>
          <a:p>
            <a:pPr>
              <a:buNone/>
            </a:pPr>
            <a:r>
              <a:rPr lang="en-US" sz="1200" dirty="0" smtClean="0">
                <a:latin typeface="Courier New"/>
              </a:rPr>
              <a:t>@HWUSI-EAS582_157:6:1:1:1606/1</a:t>
            </a:r>
          </a:p>
          <a:p>
            <a:pPr>
              <a:buNone/>
            </a:pPr>
            <a:r>
              <a:rPr lang="en-US" sz="1200" dirty="0" smtClean="0">
                <a:latin typeface="Courier New"/>
              </a:rPr>
              <a:t>NCTGGCACCTTGATTTTGGACTTCCCAGCCTCCAGAACTGTGAG</a:t>
            </a:r>
          </a:p>
          <a:p>
            <a:pPr>
              <a:buNone/>
            </a:pPr>
            <a:r>
              <a:rPr lang="en-US" sz="1200" dirty="0" smtClean="0">
                <a:latin typeface="Courier New"/>
              </a:rPr>
              <a:t>+</a:t>
            </a:r>
          </a:p>
          <a:p>
            <a:pPr>
              <a:buNone/>
            </a:pPr>
            <a:r>
              <a:rPr lang="en-US" sz="1200" dirty="0" smtClean="0">
                <a:latin typeface="Courier New"/>
              </a:rPr>
              <a:t>%1948988888798988366898888648998788898888588</a:t>
            </a:r>
          </a:p>
          <a:p>
            <a:pPr>
              <a:buNone/>
            </a:pPr>
            <a:r>
              <a:rPr lang="en-US" sz="1200" dirty="0" smtClean="0">
                <a:latin typeface="Courier New"/>
              </a:rPr>
              <a:t>@HWUSI-EAS582_157:6:1:1:453/1</a:t>
            </a:r>
          </a:p>
          <a:p>
            <a:pPr>
              <a:buNone/>
            </a:pPr>
            <a:r>
              <a:rPr lang="en-US" sz="1200" dirty="0" smtClean="0">
                <a:latin typeface="Courier New"/>
              </a:rPr>
              <a:t>NCTGCTTGCACCCCTGAAGTCACTGATCACATTTCAGGGTCACC</a:t>
            </a:r>
          </a:p>
          <a:p>
            <a:pPr>
              <a:buNone/>
            </a:pPr>
            <a:r>
              <a:rPr lang="en-US" sz="1200" dirty="0" smtClean="0">
                <a:latin typeface="Courier New"/>
              </a:rPr>
              <a:t>+</a:t>
            </a:r>
          </a:p>
          <a:p>
            <a:pPr>
              <a:buNone/>
            </a:pPr>
            <a:r>
              <a:rPr lang="en-US" sz="1200" dirty="0" smtClean="0">
                <a:latin typeface="Courier New"/>
              </a:rPr>
              <a:t>%/868998988888867668888986644788988413488885</a:t>
            </a:r>
          </a:p>
          <a:p>
            <a:pPr>
              <a:buNone/>
            </a:pPr>
            <a:r>
              <a:rPr lang="en-US" sz="1200" dirty="0" smtClean="0">
                <a:latin typeface="Courier New"/>
              </a:rPr>
              <a:t>@HWUSI-EAS582_157:6:1:1:1844/1</a:t>
            </a:r>
          </a:p>
          <a:p>
            <a:pPr>
              <a:buNone/>
            </a:pPr>
            <a:r>
              <a:rPr lang="en-US" sz="1200" dirty="0" smtClean="0">
                <a:latin typeface="Courier New"/>
              </a:rPr>
              <a:t>NGATTGACATTGGCAAAGAGGACAACTGATTGCAAACTTCACAC</a:t>
            </a:r>
          </a:p>
          <a:p>
            <a:pPr>
              <a:buNone/>
            </a:pPr>
            <a:r>
              <a:rPr lang="en-US" sz="1200" dirty="0" smtClean="0">
                <a:latin typeface="Courier New"/>
              </a:rPr>
              <a:t>+</a:t>
            </a:r>
          </a:p>
          <a:p>
            <a:pPr>
              <a:buNone/>
            </a:pPr>
            <a:r>
              <a:rPr lang="en-US" sz="1200" dirty="0" smtClean="0">
                <a:latin typeface="Courier New"/>
              </a:rPr>
              <a:t>%-7;:::::;86499;75574586::635:62687666887879</a:t>
            </a:r>
          </a:p>
          <a:p>
            <a:pPr>
              <a:buNone/>
            </a:pPr>
            <a:r>
              <a:rPr lang="en-US" sz="1200" dirty="0" smtClean="0">
                <a:latin typeface="Courier New"/>
              </a:rPr>
              <a:t>@HWUSI-EAS582_157:6:1:1:1707/1</a:t>
            </a:r>
          </a:p>
          <a:p>
            <a:pPr>
              <a:buNone/>
            </a:pPr>
            <a:r>
              <a:rPr lang="en-US" sz="1200" dirty="0" smtClean="0">
                <a:latin typeface="Courier New"/>
              </a:rPr>
              <a:t>NAGGCTCAGGCGCACGGCCTACATCGTCGCTGTCGGCCAAGGGG</a:t>
            </a:r>
          </a:p>
          <a:p>
            <a:pPr>
              <a:buNone/>
            </a:pPr>
            <a:r>
              <a:rPr lang="en-US" sz="1200" dirty="0" smtClean="0">
                <a:latin typeface="Courier New"/>
              </a:rPr>
              <a:t>+</a:t>
            </a:r>
          </a:p>
          <a:p>
            <a:pPr>
              <a:buNone/>
            </a:pPr>
            <a:endParaRPr lang="en-US" sz="1200" dirty="0">
              <a:latin typeface="Courier New"/>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046913" cy="1143000"/>
          </a:xfrm>
        </p:spPr>
        <p:txBody>
          <a:bodyPr/>
          <a:lstStyle/>
          <a:p>
            <a:r>
              <a:rPr lang="en-US" dirty="0" smtClean="0"/>
              <a:t>FASTQ format</a:t>
            </a:r>
            <a:endParaRPr lang="en-US" dirty="0"/>
          </a:p>
        </p:txBody>
      </p:sp>
      <p:sp>
        <p:nvSpPr>
          <p:cNvPr id="3" name="Content Placeholder 2"/>
          <p:cNvSpPr>
            <a:spLocks noGrp="1"/>
          </p:cNvSpPr>
          <p:nvPr>
            <p:ph idx="1"/>
          </p:nvPr>
        </p:nvSpPr>
        <p:spPr>
          <a:xfrm>
            <a:off x="914400" y="1219200"/>
            <a:ext cx="7043738" cy="4406900"/>
          </a:xfrm>
        </p:spPr>
        <p:txBody>
          <a:bodyPr/>
          <a:lstStyle/>
          <a:p>
            <a:pPr>
              <a:buNone/>
            </a:pPr>
            <a:r>
              <a:rPr lang="en-US" sz="1200" dirty="0" smtClean="0">
                <a:latin typeface="Courier New"/>
              </a:rPr>
              <a:t>@HWUSI-EAS582_157:6:1:1:1501/1</a:t>
            </a:r>
          </a:p>
          <a:p>
            <a:pPr>
              <a:buNone/>
            </a:pPr>
            <a:r>
              <a:rPr lang="en-US" sz="1200" dirty="0" smtClean="0">
                <a:latin typeface="Courier New"/>
              </a:rPr>
              <a:t>NCACAGACACACACGAACACACAAAGACATGCCCATATGAAGAT</a:t>
            </a:r>
          </a:p>
          <a:p>
            <a:pPr>
              <a:buNone/>
            </a:pPr>
            <a:r>
              <a:rPr lang="en-US" sz="1200" dirty="0" smtClean="0">
                <a:latin typeface="Courier New"/>
              </a:rPr>
              <a:t>+</a:t>
            </a:r>
          </a:p>
          <a:p>
            <a:pPr>
              <a:buNone/>
            </a:pPr>
            <a:r>
              <a:rPr lang="en-US" sz="1200" dirty="0" smtClean="0">
                <a:latin typeface="Courier New"/>
              </a:rPr>
              <a:t>%.7786867:778556858746575058873/347777476035</a:t>
            </a:r>
          </a:p>
          <a:p>
            <a:pPr>
              <a:buNone/>
            </a:pPr>
            <a:r>
              <a:rPr lang="en-US" sz="1200" dirty="0" smtClean="0">
                <a:latin typeface="Courier New"/>
              </a:rPr>
              <a:t>@HWUSI-EAS582_157:6:1:1:1606/1</a:t>
            </a:r>
          </a:p>
          <a:p>
            <a:pPr>
              <a:buNone/>
            </a:pPr>
            <a:r>
              <a:rPr lang="en-US" sz="1200" dirty="0" smtClean="0">
                <a:latin typeface="Courier New"/>
              </a:rPr>
              <a:t>NCTGGCACCTTGATTTTGGACTTCCCAGCCTCCAGAACTGTGAG</a:t>
            </a:r>
          </a:p>
          <a:p>
            <a:pPr>
              <a:buNone/>
            </a:pPr>
            <a:r>
              <a:rPr lang="en-US" sz="1200" dirty="0" smtClean="0">
                <a:latin typeface="Courier New"/>
              </a:rPr>
              <a:t>+</a:t>
            </a:r>
          </a:p>
          <a:p>
            <a:pPr>
              <a:buNone/>
            </a:pPr>
            <a:r>
              <a:rPr lang="en-US" sz="1200" dirty="0" smtClean="0">
                <a:latin typeface="Courier New"/>
              </a:rPr>
              <a:t>%1948988888798988366898888648998788898888588</a:t>
            </a:r>
          </a:p>
          <a:p>
            <a:pPr>
              <a:buNone/>
            </a:pPr>
            <a:r>
              <a:rPr lang="en-US" sz="1200" dirty="0" smtClean="0">
                <a:latin typeface="Courier New"/>
              </a:rPr>
              <a:t>@HWUSI-EAS582_157:6:1:1:453/1</a:t>
            </a:r>
          </a:p>
          <a:p>
            <a:pPr>
              <a:buNone/>
            </a:pPr>
            <a:r>
              <a:rPr lang="en-US" sz="1200" dirty="0" smtClean="0">
                <a:latin typeface="Courier New"/>
              </a:rPr>
              <a:t>NCTGCTTGCACCCCTGAAGTCACTGATCACATTTCAGGGTCACC</a:t>
            </a:r>
          </a:p>
          <a:p>
            <a:pPr>
              <a:buNone/>
            </a:pPr>
            <a:r>
              <a:rPr lang="en-US" sz="1200" dirty="0" smtClean="0">
                <a:latin typeface="Courier New"/>
              </a:rPr>
              <a:t>+</a:t>
            </a:r>
          </a:p>
          <a:p>
            <a:pPr>
              <a:buNone/>
            </a:pPr>
            <a:r>
              <a:rPr lang="en-US" sz="1200" dirty="0" smtClean="0">
                <a:latin typeface="Courier New"/>
              </a:rPr>
              <a:t>%/868998988888867668888986644788988413488885</a:t>
            </a:r>
          </a:p>
          <a:p>
            <a:pPr>
              <a:buNone/>
            </a:pPr>
            <a:r>
              <a:rPr lang="en-US" sz="1200" dirty="0" smtClean="0">
                <a:latin typeface="Courier New"/>
              </a:rPr>
              <a:t>@HWUSI-EAS582_157:6:1:1:1844/1</a:t>
            </a:r>
          </a:p>
          <a:p>
            <a:pPr>
              <a:buNone/>
            </a:pPr>
            <a:r>
              <a:rPr lang="en-US" sz="1200" dirty="0" smtClean="0">
                <a:latin typeface="Courier New"/>
              </a:rPr>
              <a:t>NGATTGACATTGGCAAAGAGGACAACTGATTGCAAACTTCACAC</a:t>
            </a:r>
          </a:p>
          <a:p>
            <a:pPr>
              <a:buNone/>
            </a:pPr>
            <a:r>
              <a:rPr lang="en-US" sz="1200" dirty="0" smtClean="0">
                <a:latin typeface="Courier New"/>
              </a:rPr>
              <a:t>+</a:t>
            </a:r>
          </a:p>
          <a:p>
            <a:pPr>
              <a:buNone/>
            </a:pPr>
            <a:r>
              <a:rPr lang="en-US" sz="1200" dirty="0" smtClean="0">
                <a:latin typeface="Courier New"/>
              </a:rPr>
              <a:t>%-7;:::::;86499;75574586::635:62687666887879</a:t>
            </a:r>
          </a:p>
          <a:p>
            <a:pPr>
              <a:buNone/>
            </a:pPr>
            <a:r>
              <a:rPr lang="en-US" sz="1200" dirty="0" smtClean="0">
                <a:latin typeface="Courier New"/>
              </a:rPr>
              <a:t>@HWUSI-EAS582_157:6:1:1:1707/1</a:t>
            </a:r>
          </a:p>
          <a:p>
            <a:pPr>
              <a:buNone/>
            </a:pPr>
            <a:r>
              <a:rPr lang="en-US" sz="1200" dirty="0" smtClean="0">
                <a:latin typeface="Courier New"/>
              </a:rPr>
              <a:t>NAGGCTCAGGCGCACGGCCTACATCGTCGCTGTCGGCCAAGGGG</a:t>
            </a:r>
          </a:p>
          <a:p>
            <a:pPr>
              <a:buNone/>
            </a:pPr>
            <a:r>
              <a:rPr lang="en-US" sz="1200" dirty="0" smtClean="0">
                <a:latin typeface="Courier New"/>
              </a:rPr>
              <a:t>+</a:t>
            </a:r>
          </a:p>
          <a:p>
            <a:pPr>
              <a:buNone/>
            </a:pPr>
            <a:endParaRPr lang="en-US" sz="1200" dirty="0">
              <a:latin typeface="Courier New"/>
            </a:endParaRPr>
          </a:p>
        </p:txBody>
      </p:sp>
      <p:pic>
        <p:nvPicPr>
          <p:cNvPr id="5" name="Picture 4"/>
          <p:cNvPicPr>
            <a:picLocks noChangeAspect="1"/>
          </p:cNvPicPr>
          <p:nvPr/>
        </p:nvPicPr>
        <p:blipFill>
          <a:blip r:embed="rId2"/>
          <a:stretch>
            <a:fillRect/>
          </a:stretch>
        </p:blipFill>
        <p:spPr>
          <a:xfrm>
            <a:off x="5441815" y="2514600"/>
            <a:ext cx="3397385" cy="3352800"/>
          </a:xfrm>
          <a:prstGeom prst="rect">
            <a:avLst/>
          </a:prstGeom>
        </p:spPr>
      </p:pic>
      <p:sp>
        <p:nvSpPr>
          <p:cNvPr id="6" name="Rectangle 5"/>
          <p:cNvSpPr/>
          <p:nvPr/>
        </p:nvSpPr>
        <p:spPr>
          <a:xfrm>
            <a:off x="2286000" y="5786735"/>
            <a:ext cx="6629400" cy="461665"/>
          </a:xfrm>
          <a:prstGeom prst="rect">
            <a:avLst/>
          </a:prstGeom>
        </p:spPr>
        <p:txBody>
          <a:bodyPr wrap="square">
            <a:spAutoFit/>
          </a:bodyPr>
          <a:lstStyle/>
          <a:p>
            <a:pPr algn="r"/>
            <a:r>
              <a:rPr lang="en-US" dirty="0" smtClean="0"/>
              <a:t>http://</a:t>
            </a:r>
            <a:r>
              <a:rPr lang="en-US" dirty="0" err="1" smtClean="0"/>
              <a:t>en.wikipedia.org/wiki/FASTQ_format</a:t>
            </a:r>
            <a:endParaRPr lang="en-US" dirty="0"/>
          </a:p>
        </p:txBody>
      </p:sp>
      <p:cxnSp>
        <p:nvCxnSpPr>
          <p:cNvPr id="15" name="Straight Arrow Connector 14"/>
          <p:cNvCxnSpPr/>
          <p:nvPr/>
        </p:nvCxnSpPr>
        <p:spPr bwMode="auto">
          <a:xfrm rot="10800000">
            <a:off x="5105400" y="1600200"/>
            <a:ext cx="381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6" name="TextBox 15"/>
          <p:cNvSpPr txBox="1"/>
          <p:nvPr/>
        </p:nvSpPr>
        <p:spPr>
          <a:xfrm>
            <a:off x="5486400" y="1367135"/>
            <a:ext cx="2444599" cy="461665"/>
          </a:xfrm>
          <a:prstGeom prst="rect">
            <a:avLst/>
          </a:prstGeom>
          <a:noFill/>
        </p:spPr>
        <p:txBody>
          <a:bodyPr wrap="none" rtlCol="0">
            <a:spAutoFit/>
          </a:bodyPr>
          <a:lstStyle/>
          <a:p>
            <a:r>
              <a:rPr lang="en-US" dirty="0" smtClean="0"/>
              <a:t>“Read” (sequence)</a:t>
            </a:r>
            <a:endParaRPr lang="en-US" dirty="0"/>
          </a:p>
        </p:txBody>
      </p:sp>
      <p:cxnSp>
        <p:nvCxnSpPr>
          <p:cNvPr id="17" name="Straight Arrow Connector 16"/>
          <p:cNvCxnSpPr/>
          <p:nvPr/>
        </p:nvCxnSpPr>
        <p:spPr bwMode="auto">
          <a:xfrm rot="10800000">
            <a:off x="5105400" y="2055814"/>
            <a:ext cx="381000" cy="1587"/>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8" name="TextBox 17"/>
          <p:cNvSpPr txBox="1"/>
          <p:nvPr/>
        </p:nvSpPr>
        <p:spPr>
          <a:xfrm>
            <a:off x="5486400" y="1824335"/>
            <a:ext cx="3314880" cy="461665"/>
          </a:xfrm>
          <a:prstGeom prst="rect">
            <a:avLst/>
          </a:prstGeom>
          <a:noFill/>
        </p:spPr>
        <p:txBody>
          <a:bodyPr wrap="none" rtlCol="0">
            <a:spAutoFit/>
          </a:bodyPr>
          <a:lstStyle/>
          <a:p>
            <a:r>
              <a:rPr lang="en-US" dirty="0" smtClean="0"/>
              <a:t>Quality scores (phred-33)</a:t>
            </a:r>
            <a:endParaRPr lang="en-US" dirty="0"/>
          </a:p>
        </p:txBody>
      </p:sp>
      <p:sp>
        <p:nvSpPr>
          <p:cNvPr id="22" name="Rectangle 21"/>
          <p:cNvSpPr/>
          <p:nvPr/>
        </p:nvSpPr>
        <p:spPr bwMode="auto">
          <a:xfrm>
            <a:off x="914400" y="1219200"/>
            <a:ext cx="4419600" cy="914400"/>
          </a:xfrm>
          <a:prstGeom prst="rect">
            <a:avLst/>
          </a:prstGeom>
          <a:noFill/>
          <a:ln w="158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sp>
        <p:nvSpPr>
          <p:cNvPr id="23" name="Rectangle 22"/>
          <p:cNvSpPr/>
          <p:nvPr/>
        </p:nvSpPr>
        <p:spPr bwMode="auto">
          <a:xfrm>
            <a:off x="8458200" y="2514600"/>
            <a:ext cx="3810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cxnSp>
        <p:nvCxnSpPr>
          <p:cNvPr id="8" name="Elbow Connector 7"/>
          <p:cNvCxnSpPr/>
          <p:nvPr/>
        </p:nvCxnSpPr>
        <p:spPr bwMode="auto">
          <a:xfrm rot="10800000">
            <a:off x="3886200" y="1371600"/>
            <a:ext cx="3733800" cy="1295400"/>
          </a:xfrm>
          <a:prstGeom prst="bentConnector3">
            <a:avLst>
              <a:gd name="adj1" fmla="val -3012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FastQC</a:t>
            </a:r>
            <a:endParaRPr lang="en-US" dirty="0"/>
          </a:p>
        </p:txBody>
      </p:sp>
      <p:sp>
        <p:nvSpPr>
          <p:cNvPr id="3" name="Content Placeholder 2"/>
          <p:cNvSpPr>
            <a:spLocks noGrp="1"/>
          </p:cNvSpPr>
          <p:nvPr>
            <p:ph idx="1"/>
          </p:nvPr>
        </p:nvSpPr>
        <p:spPr/>
        <p:txBody>
          <a:bodyPr/>
          <a:lstStyle/>
          <a:p>
            <a:r>
              <a:rPr lang="en-US" dirty="0" smtClean="0"/>
              <a:t>Simple java-based tool for quality assessment of next generation sequencing data.</a:t>
            </a:r>
          </a:p>
          <a:p>
            <a:r>
              <a:rPr lang="en-US" dirty="0" smtClean="0"/>
              <a:t>Takes FASTQ file as input and generates multiple QC plots.</a:t>
            </a:r>
          </a:p>
          <a:p>
            <a:r>
              <a:rPr lang="en-US" dirty="0" smtClean="0"/>
              <a:t>No ability to customize or interact with plots.</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1295400"/>
            <a:ext cx="6858000" cy="4145153"/>
          </a:xfrm>
          <a:prstGeom prst="rect">
            <a:avLst/>
          </a:prstGeom>
        </p:spPr>
      </p:pic>
      <p:sp>
        <p:nvSpPr>
          <p:cNvPr id="5" name="Rectangle 4"/>
          <p:cNvSpPr/>
          <p:nvPr/>
        </p:nvSpPr>
        <p:spPr>
          <a:xfrm>
            <a:off x="2286000" y="5791200"/>
            <a:ext cx="6553200" cy="461665"/>
          </a:xfrm>
          <a:prstGeom prst="rect">
            <a:avLst/>
          </a:prstGeom>
        </p:spPr>
        <p:txBody>
          <a:bodyPr wrap="square">
            <a:spAutoFit/>
          </a:bodyPr>
          <a:lstStyle/>
          <a:p>
            <a:r>
              <a:rPr lang="en-US" dirty="0" smtClean="0"/>
              <a:t>http://</a:t>
            </a:r>
            <a:r>
              <a:rPr lang="en-US" dirty="0" err="1" smtClean="0"/>
              <a:t>www.bioinformatics.bbsrc.ac.uk/projects/fastqc</a:t>
            </a:r>
            <a:r>
              <a:rPr lang="en-US" dirty="0" smtClean="0"/>
              <a:t>/</a:t>
            </a:r>
            <a:endParaRPr lang="en-US" dirty="0"/>
          </a:p>
        </p:txBody>
      </p:sp>
      <p:sp>
        <p:nvSpPr>
          <p:cNvPr id="6" name="Title 1"/>
          <p:cNvSpPr>
            <a:spLocks noGrp="1"/>
          </p:cNvSpPr>
          <p:nvPr>
            <p:ph type="title"/>
          </p:nvPr>
        </p:nvSpPr>
        <p:spPr>
          <a:xfrm>
            <a:off x="2095500" y="152400"/>
            <a:ext cx="4991100" cy="1143000"/>
          </a:xfrm>
        </p:spPr>
        <p:txBody>
          <a:bodyPr/>
          <a:lstStyle/>
          <a:p>
            <a:r>
              <a:rPr lang="en-US" dirty="0" err="1" smtClean="0"/>
              <a:t>FastQC</a:t>
            </a:r>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046913" cy="1143000"/>
          </a:xfrm>
        </p:spPr>
        <p:txBody>
          <a:bodyPr/>
          <a:lstStyle/>
          <a:p>
            <a:r>
              <a:rPr lang="en-US" dirty="0" err="1" smtClean="0"/>
              <a:t>FastQC</a:t>
            </a:r>
            <a:endParaRPr lang="en-US" dirty="0"/>
          </a:p>
        </p:txBody>
      </p:sp>
      <p:pic>
        <p:nvPicPr>
          <p:cNvPr id="4" name="Picture 3"/>
          <p:cNvPicPr>
            <a:picLocks noChangeAspect="1"/>
          </p:cNvPicPr>
          <p:nvPr/>
        </p:nvPicPr>
        <p:blipFill>
          <a:blip r:embed="rId2"/>
          <a:stretch>
            <a:fillRect/>
          </a:stretch>
        </p:blipFill>
        <p:spPr>
          <a:xfrm>
            <a:off x="1219200" y="1295400"/>
            <a:ext cx="6852431" cy="468235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046913" cy="1143000"/>
          </a:xfrm>
        </p:spPr>
        <p:txBody>
          <a:bodyPr/>
          <a:lstStyle/>
          <a:p>
            <a:r>
              <a:rPr lang="en-US" dirty="0" err="1" smtClean="0"/>
              <a:t>FastQC</a:t>
            </a:r>
            <a:endParaRPr lang="en-US" dirty="0"/>
          </a:p>
        </p:txBody>
      </p:sp>
      <p:pic>
        <p:nvPicPr>
          <p:cNvPr id="7" name="Picture 6"/>
          <p:cNvPicPr>
            <a:picLocks noChangeAspect="1"/>
          </p:cNvPicPr>
          <p:nvPr/>
        </p:nvPicPr>
        <p:blipFill>
          <a:blip r:embed="rId2"/>
          <a:stretch>
            <a:fillRect/>
          </a:stretch>
        </p:blipFill>
        <p:spPr>
          <a:xfrm>
            <a:off x="1143000" y="1295400"/>
            <a:ext cx="7010400" cy="48217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pPr eaLnBrk="1" hangingPunct="1">
              <a:defRPr/>
            </a:pPr>
            <a:r>
              <a:rPr lang="en-AU" sz="3000">
                <a:solidFill>
                  <a:schemeClr val="tx1"/>
                </a:solidFill>
              </a:rPr>
              <a:t>Gene expression</a:t>
            </a:r>
            <a:endParaRPr lang="en-US" sz="240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Times" charset="0"/>
              <a:cs typeface="Times" charset="0"/>
            </a:endParaRPr>
          </a:p>
        </p:txBody>
      </p:sp>
      <p:sp>
        <p:nvSpPr>
          <p:cNvPr id="17411" name="Rectangle 3"/>
          <p:cNvSpPr>
            <a:spLocks noGrp="1" noChangeArrowheads="1"/>
          </p:cNvSpPr>
          <p:nvPr>
            <p:ph type="body" idx="1"/>
          </p:nvPr>
        </p:nvSpPr>
        <p:spPr/>
        <p:txBody>
          <a:bodyPr>
            <a:normAutofit fontScale="85000" lnSpcReduction="10000"/>
          </a:bodyPr>
          <a:lstStyle/>
          <a:p>
            <a:pPr>
              <a:spcBef>
                <a:spcPct val="30000"/>
              </a:spcBef>
            </a:pPr>
            <a:r>
              <a:rPr lang="en-AU"/>
              <a:t>Occurs when DNA is transcribed into RNA.</a:t>
            </a:r>
          </a:p>
          <a:p>
            <a:pPr lvl="1">
              <a:spcBef>
                <a:spcPct val="30000"/>
              </a:spcBef>
            </a:pPr>
            <a:r>
              <a:rPr lang="en-AU">
                <a:cs typeface="ＭＳ Ｐゴシック" charset="-128"/>
              </a:rPr>
              <a:t>Each eukaryotic cell contains a nucleus with 5,000-60,000 protein coding genes.</a:t>
            </a:r>
          </a:p>
          <a:p>
            <a:pPr lvl="1">
              <a:spcBef>
                <a:spcPct val="30000"/>
              </a:spcBef>
            </a:pPr>
            <a:r>
              <a:rPr lang="en-AU">
                <a:cs typeface="ＭＳ Ｐゴシック" charset="-128"/>
              </a:rPr>
              <a:t>At any time, only a subset expressed.</a:t>
            </a:r>
          </a:p>
          <a:p>
            <a:pPr>
              <a:spcBef>
                <a:spcPct val="30000"/>
              </a:spcBef>
            </a:pPr>
            <a:r>
              <a:rPr lang="en-AU"/>
              <a:t>Fundamental to understanding function</a:t>
            </a:r>
          </a:p>
          <a:p>
            <a:pPr>
              <a:spcBef>
                <a:spcPct val="30000"/>
              </a:spcBef>
            </a:pPr>
            <a:r>
              <a:rPr lang="en-AU"/>
              <a:t>Used to address variety of biological questions:</a:t>
            </a:r>
          </a:p>
          <a:p>
            <a:pPr lvl="1">
              <a:spcBef>
                <a:spcPct val="30000"/>
              </a:spcBef>
            </a:pPr>
            <a:r>
              <a:rPr lang="en-AU">
                <a:cs typeface="ＭＳ Ｐゴシック" charset="-128"/>
              </a:rPr>
              <a:t>Normal </a:t>
            </a:r>
            <a:r>
              <a:rPr lang="en-AU" i="1">
                <a:cs typeface="ＭＳ Ｐゴシック" charset="-128"/>
              </a:rPr>
              <a:t>versus</a:t>
            </a:r>
            <a:r>
              <a:rPr lang="en-AU">
                <a:cs typeface="ＭＳ Ｐゴシック" charset="-128"/>
              </a:rPr>
              <a:t> diseased tissue.</a:t>
            </a:r>
          </a:p>
          <a:p>
            <a:pPr lvl="1">
              <a:spcBef>
                <a:spcPct val="30000"/>
              </a:spcBef>
            </a:pPr>
            <a:r>
              <a:rPr lang="en-AU">
                <a:cs typeface="ＭＳ Ｐゴシック" charset="-128"/>
              </a:rPr>
              <a:t>Cell lines with or without drug treatment.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SolexaQA</a:t>
            </a:r>
            <a:endParaRPr lang="en-US" dirty="0"/>
          </a:p>
        </p:txBody>
      </p:sp>
      <p:pic>
        <p:nvPicPr>
          <p:cNvPr id="4" name="Picture 3"/>
          <p:cNvPicPr>
            <a:picLocks noChangeAspect="1"/>
          </p:cNvPicPr>
          <p:nvPr/>
        </p:nvPicPr>
        <p:blipFill>
          <a:blip r:embed="rId2"/>
          <a:stretch>
            <a:fillRect/>
          </a:stretch>
        </p:blipFill>
        <p:spPr>
          <a:xfrm>
            <a:off x="457200" y="1752600"/>
            <a:ext cx="8235950" cy="305508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bad_dataset.fq.png"/>
          <p:cNvPicPr>
            <a:picLocks noChangeAspect="1"/>
          </p:cNvPicPr>
          <p:nvPr/>
        </p:nvPicPr>
        <p:blipFill>
          <a:blip r:embed="rId2"/>
          <a:stretch>
            <a:fillRect/>
          </a:stretch>
        </p:blipFill>
        <p:spPr>
          <a:xfrm>
            <a:off x="381000" y="591774"/>
            <a:ext cx="3962400" cy="5275626"/>
          </a:xfrm>
          <a:prstGeom prst="rect">
            <a:avLst/>
          </a:prstGeom>
        </p:spPr>
      </p:pic>
      <p:pic>
        <p:nvPicPr>
          <p:cNvPr id="5" name="Picture 4" descr="good_dataset.fq.png"/>
          <p:cNvPicPr>
            <a:picLocks noChangeAspect="1"/>
          </p:cNvPicPr>
          <p:nvPr/>
        </p:nvPicPr>
        <p:blipFill>
          <a:blip r:embed="rId3"/>
          <a:stretch>
            <a:fillRect/>
          </a:stretch>
        </p:blipFill>
        <p:spPr>
          <a:xfrm>
            <a:off x="4572000" y="609600"/>
            <a:ext cx="3998826" cy="5257800"/>
          </a:xfrm>
          <a:prstGeom prst="rect">
            <a:avLst/>
          </a:prstGeom>
        </p:spPr>
      </p:pic>
      <p:sp>
        <p:nvSpPr>
          <p:cNvPr id="6" name="Rectangle 5"/>
          <p:cNvSpPr/>
          <p:nvPr/>
        </p:nvSpPr>
        <p:spPr>
          <a:xfrm>
            <a:off x="2057400" y="5867400"/>
            <a:ext cx="6858000" cy="461665"/>
          </a:xfrm>
          <a:prstGeom prst="rect">
            <a:avLst/>
          </a:prstGeom>
        </p:spPr>
        <p:txBody>
          <a:bodyPr wrap="square">
            <a:spAutoFit/>
          </a:bodyPr>
          <a:lstStyle/>
          <a:p>
            <a:r>
              <a:rPr lang="en-US" dirty="0" smtClean="0"/>
              <a:t>http://</a:t>
            </a:r>
            <a:r>
              <a:rPr lang="en-US" dirty="0" err="1" smtClean="0"/>
              <a:t>sourceforge.net/projects/solexaqa/files/examples</a:t>
            </a:r>
            <a:r>
              <a:rPr lang="en-US" dirty="0" smtClean="0"/>
              <a:t>/</a:t>
            </a:r>
            <a:endParaRPr lang="en-US" dirty="0"/>
          </a:p>
        </p:txBody>
      </p:sp>
      <p:sp>
        <p:nvSpPr>
          <p:cNvPr id="7" name="TextBox 6"/>
          <p:cNvSpPr txBox="1"/>
          <p:nvPr/>
        </p:nvSpPr>
        <p:spPr>
          <a:xfrm>
            <a:off x="1722740" y="0"/>
            <a:ext cx="1249060" cy="461665"/>
          </a:xfrm>
          <a:prstGeom prst="rect">
            <a:avLst/>
          </a:prstGeom>
          <a:noFill/>
        </p:spPr>
        <p:txBody>
          <a:bodyPr wrap="none" rtlCol="0">
            <a:spAutoFit/>
          </a:bodyPr>
          <a:lstStyle/>
          <a:p>
            <a:r>
              <a:rPr lang="en-US" dirty="0" smtClean="0"/>
              <a:t>Bad data</a:t>
            </a:r>
            <a:endParaRPr lang="en-US" dirty="0"/>
          </a:p>
        </p:txBody>
      </p:sp>
      <p:sp>
        <p:nvSpPr>
          <p:cNvPr id="8" name="TextBox 7"/>
          <p:cNvSpPr txBox="1"/>
          <p:nvPr/>
        </p:nvSpPr>
        <p:spPr>
          <a:xfrm>
            <a:off x="5867400" y="0"/>
            <a:ext cx="1505540" cy="461665"/>
          </a:xfrm>
          <a:prstGeom prst="rect">
            <a:avLst/>
          </a:prstGeom>
          <a:noFill/>
        </p:spPr>
        <p:txBody>
          <a:bodyPr wrap="none" rtlCol="0">
            <a:spAutoFit/>
          </a:bodyPr>
          <a:lstStyle/>
          <a:p>
            <a:r>
              <a:rPr lang="en-US" dirty="0" smtClean="0"/>
              <a:t>Good data</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bad_dataset.fq.quality.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457200" y="1752600"/>
            <a:ext cx="4267200" cy="4267200"/>
          </a:xfrm>
          <a:prstGeom prst="rect">
            <a:avLst/>
          </a:prstGeom>
        </p:spPr>
      </p:pic>
      <p:pic>
        <p:nvPicPr>
          <p:cNvPr id="5" name="Picture 4" descr="good_dataset.fq.quality.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4648200" y="1752600"/>
            <a:ext cx="4267200" cy="4267200"/>
          </a:xfrm>
          <a:prstGeom prst="rect">
            <a:avLst/>
          </a:prstGeom>
        </p:spPr>
      </p:pic>
      <p:sp>
        <p:nvSpPr>
          <p:cNvPr id="6" name="Title 1"/>
          <p:cNvSpPr>
            <a:spLocks noGrp="1"/>
          </p:cNvSpPr>
          <p:nvPr>
            <p:ph type="title"/>
          </p:nvPr>
        </p:nvSpPr>
        <p:spPr>
          <a:xfrm>
            <a:off x="838200" y="609600"/>
            <a:ext cx="7772400" cy="1143000"/>
          </a:xfrm>
        </p:spPr>
        <p:txBody>
          <a:bodyPr/>
          <a:lstStyle/>
          <a:p>
            <a:r>
              <a:rPr lang="en-US" dirty="0" smtClean="0"/>
              <a:t>Quality by cycle (position in read)</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good_dataset.fq.segments.hist.pdf"/>
          <p:cNvPicPr>
            <a:picLocks noChangeAspect="1"/>
          </p:cNvPicPr>
          <p:nvPr/>
        </p:nvPicPr>
        <mc:AlternateContent>
          <mc:Choice xmlns:ma="http://schemas.microsoft.com/office/mac/drawingml/2008/main" Requires="ma">
            <p:blipFill>
              <a:blip r:embed="rId2"/>
              <a:stretch>
                <a:fillRect/>
              </a:stretch>
            </p:blipFill>
          </mc:Choice>
          <mc:Fallback>
            <p:blipFill>
              <a:blip r:embed="rId3"/>
              <a:stretch>
                <a:fillRect/>
              </a:stretch>
            </p:blipFill>
          </mc:Fallback>
        </mc:AlternateContent>
        <p:spPr>
          <a:xfrm>
            <a:off x="3048000" y="2521527"/>
            <a:ext cx="6096000" cy="3879272"/>
          </a:xfrm>
          <a:prstGeom prst="rect">
            <a:avLst/>
          </a:prstGeom>
        </p:spPr>
      </p:pic>
      <p:sp>
        <p:nvSpPr>
          <p:cNvPr id="6" name="Rectangle 5"/>
          <p:cNvSpPr/>
          <p:nvPr/>
        </p:nvSpPr>
        <p:spPr bwMode="auto">
          <a:xfrm>
            <a:off x="4953000" y="2667000"/>
            <a:ext cx="25146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pic>
        <p:nvPicPr>
          <p:cNvPr id="4" name="Picture 3" descr="bad_dataset.fq.segments.hist.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152400" y="-76199"/>
            <a:ext cx="5388430" cy="3429000"/>
          </a:xfrm>
          <a:prstGeom prst="rect">
            <a:avLst/>
          </a:prstGeom>
        </p:spPr>
      </p:pic>
      <p:pic>
        <p:nvPicPr>
          <p:cNvPr id="7" name="Picture 6"/>
          <p:cNvPicPr>
            <a:picLocks noChangeAspect="1"/>
          </p:cNvPicPr>
          <p:nvPr/>
        </p:nvPicPr>
        <p:blipFill>
          <a:blip r:embed="rId6"/>
          <a:stretch>
            <a:fillRect/>
          </a:stretch>
        </p:blipFill>
        <p:spPr>
          <a:xfrm>
            <a:off x="3810000" y="3352800"/>
            <a:ext cx="4419600" cy="318721"/>
          </a:xfrm>
          <a:prstGeom prst="rect">
            <a:avLst/>
          </a:prstGeom>
        </p:spPr>
      </p:pic>
      <p:sp>
        <p:nvSpPr>
          <p:cNvPr id="9" name="Rectangle 8"/>
          <p:cNvSpPr/>
          <p:nvPr/>
        </p:nvSpPr>
        <p:spPr bwMode="auto">
          <a:xfrm>
            <a:off x="4953000" y="6142318"/>
            <a:ext cx="2514600" cy="152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sp>
        <p:nvSpPr>
          <p:cNvPr id="10" name="Rectangle 9"/>
          <p:cNvSpPr/>
          <p:nvPr/>
        </p:nvSpPr>
        <p:spPr bwMode="auto">
          <a:xfrm>
            <a:off x="1600200" y="3276601"/>
            <a:ext cx="2514600" cy="152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sp>
        <p:nvSpPr>
          <p:cNvPr id="11" name="Rectangle 10"/>
          <p:cNvSpPr/>
          <p:nvPr/>
        </p:nvSpPr>
        <p:spPr bwMode="auto">
          <a:xfrm>
            <a:off x="1752600" y="0"/>
            <a:ext cx="2514600" cy="1524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pic>
        <p:nvPicPr>
          <p:cNvPr id="12" name="Picture 11"/>
          <p:cNvPicPr>
            <a:picLocks noChangeAspect="1"/>
          </p:cNvPicPr>
          <p:nvPr/>
        </p:nvPicPr>
        <p:blipFill>
          <a:blip r:embed="rId7"/>
          <a:stretch>
            <a:fillRect/>
          </a:stretch>
        </p:blipFill>
        <p:spPr>
          <a:xfrm>
            <a:off x="685800" y="3048001"/>
            <a:ext cx="4495800" cy="214086"/>
          </a:xfrm>
          <a:prstGeom prst="rect">
            <a:avLst/>
          </a:prstGeom>
        </p:spPr>
      </p:pic>
      <p:pic>
        <p:nvPicPr>
          <p:cNvPr id="13" name="Picture 12"/>
          <p:cNvPicPr>
            <a:picLocks noChangeAspect="1"/>
          </p:cNvPicPr>
          <p:nvPr/>
        </p:nvPicPr>
        <p:blipFill>
          <a:blip r:embed="rId7"/>
          <a:stretch>
            <a:fillRect/>
          </a:stretch>
        </p:blipFill>
        <p:spPr>
          <a:xfrm>
            <a:off x="3810000" y="6081059"/>
            <a:ext cx="4495800" cy="214086"/>
          </a:xfrm>
          <a:prstGeom prst="rect">
            <a:avLst/>
          </a:prstGeom>
        </p:spPr>
      </p:pic>
      <p:pic>
        <p:nvPicPr>
          <p:cNvPr id="14" name="Picture 13"/>
          <p:cNvPicPr>
            <a:picLocks noChangeAspect="1"/>
          </p:cNvPicPr>
          <p:nvPr/>
        </p:nvPicPr>
        <p:blipFill>
          <a:blip r:embed="rId8"/>
          <a:stretch>
            <a:fillRect/>
          </a:stretch>
        </p:blipFill>
        <p:spPr>
          <a:xfrm>
            <a:off x="685800" y="76201"/>
            <a:ext cx="4419600" cy="26451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0199" y="304800"/>
            <a:ext cx="6221211" cy="2438399"/>
          </a:xfrm>
          <a:prstGeom prst="rect">
            <a:avLst/>
          </a:prstGeom>
        </p:spPr>
      </p:pic>
      <p:sp>
        <p:nvSpPr>
          <p:cNvPr id="3" name="Content Placeholder 2"/>
          <p:cNvSpPr>
            <a:spLocks noGrp="1"/>
          </p:cNvSpPr>
          <p:nvPr>
            <p:ph idx="1"/>
          </p:nvPr>
        </p:nvSpPr>
        <p:spPr>
          <a:xfrm>
            <a:off x="1143000" y="3136900"/>
            <a:ext cx="7043738" cy="3492500"/>
          </a:xfrm>
        </p:spPr>
        <p:txBody>
          <a:bodyPr/>
          <a:lstStyle/>
          <a:p>
            <a:r>
              <a:rPr lang="en-US" dirty="0" smtClean="0"/>
              <a:t>Galaxy provides a web-based application for the analysis of sequence data</a:t>
            </a:r>
          </a:p>
          <a:p>
            <a:r>
              <a:rPr lang="en-US" dirty="0" smtClean="0"/>
              <a:t>Includes tools for the analysis and manipulation of NGS data</a:t>
            </a:r>
          </a:p>
          <a:p>
            <a:r>
              <a:rPr lang="en-US" dirty="0" smtClean="0"/>
              <a:t>Simple and extensible interface</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33400" y="1066800"/>
            <a:ext cx="8007350" cy="4811247"/>
          </a:xfrm>
          <a:prstGeom prst="rect">
            <a:avLst/>
          </a:prstGeom>
        </p:spPr>
      </p:pic>
      <p:sp>
        <p:nvSpPr>
          <p:cNvPr id="7" name="Rectangle 6"/>
          <p:cNvSpPr/>
          <p:nvPr/>
        </p:nvSpPr>
        <p:spPr>
          <a:xfrm>
            <a:off x="5562600" y="304800"/>
            <a:ext cx="3249608" cy="461665"/>
          </a:xfrm>
          <a:prstGeom prst="rect">
            <a:avLst/>
          </a:prstGeom>
        </p:spPr>
        <p:txBody>
          <a:bodyPr wrap="none">
            <a:spAutoFit/>
          </a:bodyPr>
          <a:lstStyle/>
          <a:p>
            <a:r>
              <a:rPr lang="en-US" dirty="0" smtClean="0"/>
              <a:t>http://main.g2.bx.psu.edu/</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76600" y="228600"/>
            <a:ext cx="2641600" cy="6108700"/>
          </a:xfrm>
          <a:prstGeom prst="rect">
            <a:avLst/>
          </a:prstGeom>
        </p:spPr>
      </p:pic>
      <p:pic>
        <p:nvPicPr>
          <p:cNvPr id="5" name="Picture 4"/>
          <p:cNvPicPr>
            <a:picLocks noChangeAspect="1"/>
          </p:cNvPicPr>
          <p:nvPr/>
        </p:nvPicPr>
        <p:blipFill>
          <a:blip r:embed="rId3"/>
          <a:stretch>
            <a:fillRect/>
          </a:stretch>
        </p:blipFill>
        <p:spPr>
          <a:xfrm>
            <a:off x="228600" y="228600"/>
            <a:ext cx="2603316" cy="2438400"/>
          </a:xfrm>
          <a:prstGeom prst="rect">
            <a:avLst/>
          </a:prstGeom>
        </p:spPr>
      </p:pic>
      <p:pic>
        <p:nvPicPr>
          <p:cNvPr id="6" name="Picture 5"/>
          <p:cNvPicPr>
            <a:picLocks noChangeAspect="1"/>
          </p:cNvPicPr>
          <p:nvPr/>
        </p:nvPicPr>
        <p:blipFill>
          <a:blip r:embed="rId4"/>
          <a:stretch>
            <a:fillRect/>
          </a:stretch>
        </p:blipFill>
        <p:spPr>
          <a:xfrm>
            <a:off x="6019800" y="2819400"/>
            <a:ext cx="5016500" cy="3556000"/>
          </a:xfrm>
          <a:prstGeom prst="rect">
            <a:avLst/>
          </a:prstGeom>
        </p:spPr>
      </p:pic>
      <p:sp>
        <p:nvSpPr>
          <p:cNvPr id="7" name="Rectangle 6"/>
          <p:cNvSpPr/>
          <p:nvPr/>
        </p:nvSpPr>
        <p:spPr bwMode="auto">
          <a:xfrm>
            <a:off x="8839200" y="2590800"/>
            <a:ext cx="2286000" cy="3810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33400"/>
            <a:ext cx="8257052" cy="5296641"/>
          </a:xfrm>
          <a:prstGeom prst="rect">
            <a:avLst/>
          </a:prstGeom>
        </p:spPr>
      </p:pic>
      <p:sp>
        <p:nvSpPr>
          <p:cNvPr id="5" name="TextBox 4"/>
          <p:cNvSpPr txBox="1"/>
          <p:nvPr/>
        </p:nvSpPr>
        <p:spPr>
          <a:xfrm rot="19474193">
            <a:off x="-95178" y="2659031"/>
            <a:ext cx="2762295" cy="553998"/>
          </a:xfrm>
          <a:prstGeom prst="rect">
            <a:avLst/>
          </a:prstGeom>
          <a:solidFill>
            <a:schemeClr val="bg1">
              <a:alpha val="50000"/>
            </a:schemeClr>
          </a:solidFill>
          <a:ln w="19050">
            <a:solidFill>
              <a:srgbClr val="FF0603"/>
            </a:solidFill>
          </a:ln>
        </p:spPr>
        <p:txBody>
          <a:bodyPr wrap="none" rtlCol="0">
            <a:spAutoFit/>
          </a:bodyPr>
          <a:lstStyle/>
          <a:p>
            <a:r>
              <a:rPr lang="en-US" sz="3000" dirty="0" smtClean="0">
                <a:solidFill>
                  <a:srgbClr val="FF0000"/>
                </a:solidFill>
              </a:rPr>
              <a:t>Analysis modules</a:t>
            </a:r>
            <a:endParaRPr lang="en-US" sz="3000" dirty="0">
              <a:solidFill>
                <a:srgbClr val="FF0000"/>
              </a:solidFill>
            </a:endParaRPr>
          </a:p>
        </p:txBody>
      </p:sp>
      <p:sp>
        <p:nvSpPr>
          <p:cNvPr id="7" name="TextBox 6"/>
          <p:cNvSpPr txBox="1"/>
          <p:nvPr/>
        </p:nvSpPr>
        <p:spPr>
          <a:xfrm rot="19474193">
            <a:off x="3354917" y="2654371"/>
            <a:ext cx="2300630" cy="553998"/>
          </a:xfrm>
          <a:prstGeom prst="rect">
            <a:avLst/>
          </a:prstGeom>
          <a:solidFill>
            <a:schemeClr val="bg1">
              <a:alpha val="50000"/>
            </a:schemeClr>
          </a:solidFill>
          <a:ln w="19050">
            <a:solidFill>
              <a:srgbClr val="FF0603"/>
            </a:solidFill>
          </a:ln>
        </p:spPr>
        <p:txBody>
          <a:bodyPr wrap="none" rtlCol="0">
            <a:spAutoFit/>
          </a:bodyPr>
          <a:lstStyle/>
          <a:p>
            <a:r>
              <a:rPr lang="en-US" sz="3000" dirty="0" smtClean="0">
                <a:solidFill>
                  <a:srgbClr val="FF0000"/>
                </a:solidFill>
              </a:rPr>
              <a:t>Data browser</a:t>
            </a:r>
            <a:endParaRPr lang="en-US" sz="3000" dirty="0">
              <a:solidFill>
                <a:srgbClr val="FF0000"/>
              </a:solidFill>
            </a:endParaRPr>
          </a:p>
        </p:txBody>
      </p:sp>
      <p:sp>
        <p:nvSpPr>
          <p:cNvPr id="8" name="TextBox 7"/>
          <p:cNvSpPr txBox="1"/>
          <p:nvPr/>
        </p:nvSpPr>
        <p:spPr>
          <a:xfrm rot="19474193">
            <a:off x="6925916" y="2640447"/>
            <a:ext cx="1326004" cy="553998"/>
          </a:xfrm>
          <a:prstGeom prst="rect">
            <a:avLst/>
          </a:prstGeom>
          <a:solidFill>
            <a:schemeClr val="bg1">
              <a:alpha val="50000"/>
            </a:schemeClr>
          </a:solidFill>
          <a:ln w="19050">
            <a:solidFill>
              <a:srgbClr val="FF0603"/>
            </a:solidFill>
          </a:ln>
        </p:spPr>
        <p:txBody>
          <a:bodyPr wrap="none" rtlCol="0">
            <a:spAutoFit/>
          </a:bodyPr>
          <a:lstStyle/>
          <a:p>
            <a:r>
              <a:rPr lang="en-US" sz="3000" dirty="0" smtClean="0">
                <a:solidFill>
                  <a:srgbClr val="FF0000"/>
                </a:solidFill>
              </a:rPr>
              <a:t>History</a:t>
            </a:r>
            <a:endParaRPr lang="en-US" sz="3000" dirty="0">
              <a:solidFill>
                <a:srgbClr val="FF0000"/>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49597"/>
            <a:ext cx="8394700" cy="5394003"/>
          </a:xfrm>
          <a:prstGeom prst="rect">
            <a:avLst/>
          </a:prstGeom>
        </p:spPr>
      </p:pic>
      <p:sp>
        <p:nvSpPr>
          <p:cNvPr id="5" name="TextBox 4"/>
          <p:cNvSpPr txBox="1"/>
          <p:nvPr/>
        </p:nvSpPr>
        <p:spPr>
          <a:xfrm rot="16200000">
            <a:off x="5344299" y="3936712"/>
            <a:ext cx="2057399" cy="584776"/>
          </a:xfrm>
          <a:prstGeom prst="rect">
            <a:avLst/>
          </a:prstGeom>
          <a:solidFill>
            <a:schemeClr val="bg1">
              <a:alpha val="50000"/>
            </a:schemeClr>
          </a:solidFill>
          <a:ln w="19050">
            <a:noFill/>
          </a:ln>
        </p:spPr>
        <p:txBody>
          <a:bodyPr wrap="square" rtlCol="0">
            <a:spAutoFit/>
          </a:bodyPr>
          <a:lstStyle/>
          <a:p>
            <a:r>
              <a:rPr lang="en-US" sz="3200" dirty="0" smtClean="0">
                <a:solidFill>
                  <a:srgbClr val="FF0000"/>
                </a:solidFill>
              </a:rPr>
              <a:t>   Preview </a:t>
            </a:r>
            <a:endParaRPr lang="en-US" sz="3200" dirty="0">
              <a:solidFill>
                <a:srgbClr val="FF0000"/>
              </a:solidFill>
            </a:endParaRPr>
          </a:p>
        </p:txBody>
      </p:sp>
      <p:sp>
        <p:nvSpPr>
          <p:cNvPr id="6" name="Rectangle 5"/>
          <p:cNvSpPr/>
          <p:nvPr/>
        </p:nvSpPr>
        <p:spPr bwMode="auto">
          <a:xfrm>
            <a:off x="6172200" y="3200400"/>
            <a:ext cx="2438400" cy="21336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 y="76200"/>
            <a:ext cx="4403882" cy="2743200"/>
          </a:xfrm>
          <a:prstGeom prst="rect">
            <a:avLst/>
          </a:prstGeom>
        </p:spPr>
      </p:pic>
      <p:pic>
        <p:nvPicPr>
          <p:cNvPr id="5" name="Picture 4"/>
          <p:cNvPicPr>
            <a:picLocks noChangeAspect="1"/>
          </p:cNvPicPr>
          <p:nvPr/>
        </p:nvPicPr>
        <p:blipFill>
          <a:blip r:embed="rId3"/>
          <a:stretch>
            <a:fillRect/>
          </a:stretch>
        </p:blipFill>
        <p:spPr>
          <a:xfrm>
            <a:off x="4572000" y="282637"/>
            <a:ext cx="4495800" cy="3374963"/>
          </a:xfrm>
          <a:prstGeom prst="rect">
            <a:avLst/>
          </a:prstGeom>
        </p:spPr>
      </p:pic>
      <p:pic>
        <p:nvPicPr>
          <p:cNvPr id="6" name="Picture 5"/>
          <p:cNvPicPr>
            <a:picLocks noChangeAspect="1"/>
          </p:cNvPicPr>
          <p:nvPr/>
        </p:nvPicPr>
        <p:blipFill>
          <a:blip r:embed="rId4"/>
          <a:stretch>
            <a:fillRect/>
          </a:stretch>
        </p:blipFill>
        <p:spPr>
          <a:xfrm>
            <a:off x="4752788" y="3886200"/>
            <a:ext cx="4315012" cy="2438400"/>
          </a:xfrm>
          <a:prstGeom prst="rect">
            <a:avLst/>
          </a:prstGeom>
        </p:spPr>
      </p:pic>
      <p:cxnSp>
        <p:nvCxnSpPr>
          <p:cNvPr id="8" name="Straight Arrow Connector 7"/>
          <p:cNvCxnSpPr/>
          <p:nvPr/>
        </p:nvCxnSpPr>
        <p:spPr bwMode="auto">
          <a:xfrm flipV="1">
            <a:off x="3886200" y="5638800"/>
            <a:ext cx="6096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9" name="TextBox 8"/>
          <p:cNvSpPr txBox="1"/>
          <p:nvPr/>
        </p:nvSpPr>
        <p:spPr>
          <a:xfrm>
            <a:off x="533400" y="2971800"/>
            <a:ext cx="2514600" cy="461665"/>
          </a:xfrm>
          <a:prstGeom prst="rect">
            <a:avLst/>
          </a:prstGeom>
          <a:noFill/>
        </p:spPr>
        <p:txBody>
          <a:bodyPr wrap="square" rtlCol="0">
            <a:spAutoFit/>
          </a:bodyPr>
          <a:lstStyle/>
          <a:p>
            <a:r>
              <a:rPr lang="en-US" dirty="0" smtClean="0"/>
              <a:t>Import </a:t>
            </a:r>
            <a:r>
              <a:rPr lang="en-US" dirty="0" err="1" smtClean="0"/>
              <a:t>fastq</a:t>
            </a:r>
            <a:r>
              <a:rPr lang="en-US" dirty="0" smtClean="0"/>
              <a:t> data</a:t>
            </a:r>
            <a:endParaRPr lang="en-US" dirty="0"/>
          </a:p>
        </p:txBody>
      </p:sp>
      <p:cxnSp>
        <p:nvCxnSpPr>
          <p:cNvPr id="10" name="Straight Arrow Connector 9"/>
          <p:cNvCxnSpPr/>
          <p:nvPr/>
        </p:nvCxnSpPr>
        <p:spPr bwMode="auto">
          <a:xfrm rot="10800000">
            <a:off x="4724400" y="4876800"/>
            <a:ext cx="7620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1" name="TextBox 10"/>
          <p:cNvSpPr txBox="1"/>
          <p:nvPr/>
        </p:nvSpPr>
        <p:spPr>
          <a:xfrm>
            <a:off x="685800" y="3810000"/>
            <a:ext cx="2743200" cy="1200328"/>
          </a:xfrm>
          <a:prstGeom prst="rect">
            <a:avLst/>
          </a:prstGeom>
          <a:noFill/>
        </p:spPr>
        <p:txBody>
          <a:bodyPr wrap="square" rtlCol="0">
            <a:spAutoFit/>
          </a:bodyPr>
          <a:lstStyle/>
          <a:p>
            <a:r>
              <a:rPr lang="en-US" dirty="0" smtClean="0"/>
              <a:t>“Groom” imported data for use in other modules</a:t>
            </a:r>
            <a:endParaRPr lang="en-US" dirty="0"/>
          </a:p>
        </p:txBody>
      </p:sp>
      <p:cxnSp>
        <p:nvCxnSpPr>
          <p:cNvPr id="13" name="Elbow Connector 12"/>
          <p:cNvCxnSpPr/>
          <p:nvPr/>
        </p:nvCxnSpPr>
        <p:spPr bwMode="auto">
          <a:xfrm flipV="1">
            <a:off x="2819400" y="2895600"/>
            <a:ext cx="609600" cy="381000"/>
          </a:xfrm>
          <a:prstGeom prst="bentConnector3">
            <a:avLst>
              <a:gd name="adj1" fmla="val 97689"/>
            </a:avLst>
          </a:prstGeom>
          <a:solidFill>
            <a:schemeClr val="accent1"/>
          </a:solidFill>
          <a:ln w="9525" cap="flat" cmpd="sng" algn="ctr">
            <a:solidFill>
              <a:schemeClr val="tx1"/>
            </a:solidFill>
            <a:prstDash val="solid"/>
            <a:round/>
            <a:headEnd type="none" w="med" len="med"/>
            <a:tailEnd type="arrow"/>
          </a:ln>
          <a:effectLst/>
        </p:spPr>
      </p:cxnSp>
      <p:cxnSp>
        <p:nvCxnSpPr>
          <p:cNvPr id="15" name="Elbow Connector 14"/>
          <p:cNvCxnSpPr/>
          <p:nvPr/>
        </p:nvCxnSpPr>
        <p:spPr bwMode="auto">
          <a:xfrm flipV="1">
            <a:off x="3429000" y="3124200"/>
            <a:ext cx="990600" cy="985054"/>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w="lg"/>
          </a:ln>
          <a:effectLst/>
        </p:spPr>
      </p:cxnSp>
      <p:sp>
        <p:nvSpPr>
          <p:cNvPr id="23" name="TextBox 22"/>
          <p:cNvSpPr txBox="1"/>
          <p:nvPr/>
        </p:nvSpPr>
        <p:spPr>
          <a:xfrm>
            <a:off x="1600200" y="5265003"/>
            <a:ext cx="2209800" cy="830997"/>
          </a:xfrm>
          <a:prstGeom prst="rect">
            <a:avLst/>
          </a:prstGeom>
          <a:noFill/>
        </p:spPr>
        <p:txBody>
          <a:bodyPr wrap="square" rtlCol="0">
            <a:spAutoFit/>
          </a:bodyPr>
          <a:lstStyle/>
          <a:p>
            <a:r>
              <a:rPr lang="en-US" dirty="0" smtClean="0"/>
              <a:t>Mask low quality bases with N’s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Central Dogma of Molecular Biology</a:t>
            </a:r>
            <a:endParaRPr lang="en-US" dirty="0"/>
          </a:p>
        </p:txBody>
      </p:sp>
      <p:pic>
        <p:nvPicPr>
          <p:cNvPr id="4" name="Picture 3" descr="protein_synthesis.gif"/>
          <p:cNvPicPr>
            <a:picLocks noChangeAspect="1"/>
          </p:cNvPicPr>
          <p:nvPr/>
        </p:nvPicPr>
        <p:blipFill>
          <a:blip r:embed="rId2"/>
          <a:stretch>
            <a:fillRect/>
          </a:stretch>
        </p:blipFill>
        <p:spPr>
          <a:xfrm>
            <a:off x="3276600" y="1729232"/>
            <a:ext cx="3733800" cy="3833368"/>
          </a:xfrm>
          <a:prstGeom prst="rect">
            <a:avLst/>
          </a:prstGeom>
        </p:spPr>
      </p:pic>
      <p:sp>
        <p:nvSpPr>
          <p:cNvPr id="5" name="TextBox 4"/>
          <p:cNvSpPr txBox="1"/>
          <p:nvPr/>
        </p:nvSpPr>
        <p:spPr>
          <a:xfrm>
            <a:off x="2954928" y="5791200"/>
            <a:ext cx="855072" cy="461665"/>
          </a:xfrm>
          <a:prstGeom prst="rect">
            <a:avLst/>
          </a:prstGeom>
          <a:noFill/>
        </p:spPr>
        <p:txBody>
          <a:bodyPr wrap="none" rtlCol="0">
            <a:spAutoFit/>
          </a:bodyPr>
          <a:lstStyle/>
          <a:p>
            <a:r>
              <a:rPr lang="en-US" dirty="0" smtClean="0"/>
              <a:t>DNA</a:t>
            </a:r>
            <a:endParaRPr lang="en-US" dirty="0"/>
          </a:p>
        </p:txBody>
      </p:sp>
      <p:sp>
        <p:nvSpPr>
          <p:cNvPr id="6" name="TextBox 5"/>
          <p:cNvSpPr txBox="1"/>
          <p:nvPr/>
        </p:nvSpPr>
        <p:spPr>
          <a:xfrm>
            <a:off x="4572000" y="5791200"/>
            <a:ext cx="1043876" cy="461665"/>
          </a:xfrm>
          <a:prstGeom prst="rect">
            <a:avLst/>
          </a:prstGeom>
          <a:noFill/>
        </p:spPr>
        <p:txBody>
          <a:bodyPr wrap="none" rtlCol="0">
            <a:spAutoFit/>
          </a:bodyPr>
          <a:lstStyle/>
          <a:p>
            <a:r>
              <a:rPr lang="en-US" dirty="0" smtClean="0"/>
              <a:t>mRNA</a:t>
            </a:r>
            <a:endParaRPr lang="en-US" dirty="0"/>
          </a:p>
        </p:txBody>
      </p:sp>
      <p:sp>
        <p:nvSpPr>
          <p:cNvPr id="7" name="TextBox 6"/>
          <p:cNvSpPr txBox="1"/>
          <p:nvPr/>
        </p:nvSpPr>
        <p:spPr>
          <a:xfrm>
            <a:off x="6400800" y="5791200"/>
            <a:ext cx="1059906" cy="461665"/>
          </a:xfrm>
          <a:prstGeom prst="rect">
            <a:avLst/>
          </a:prstGeom>
          <a:noFill/>
        </p:spPr>
        <p:txBody>
          <a:bodyPr wrap="none" rtlCol="0">
            <a:spAutoFit/>
          </a:bodyPr>
          <a:lstStyle/>
          <a:p>
            <a:r>
              <a:rPr lang="en-US" dirty="0" smtClean="0"/>
              <a:t>Protein</a:t>
            </a:r>
          </a:p>
        </p:txBody>
      </p:sp>
      <p:sp>
        <p:nvSpPr>
          <p:cNvPr id="8" name="Right Arrow 7"/>
          <p:cNvSpPr/>
          <p:nvPr/>
        </p:nvSpPr>
        <p:spPr bwMode="auto">
          <a:xfrm>
            <a:off x="3962400" y="5867400"/>
            <a:ext cx="533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pitchFamily="-65" charset="0"/>
              <a:ea typeface="ＭＳ Ｐゴシック" pitchFamily="-65" charset="-128"/>
              <a:cs typeface="ＭＳ Ｐゴシック" pitchFamily="-65" charset="-128"/>
            </a:endParaRPr>
          </a:p>
        </p:txBody>
      </p:sp>
      <p:sp>
        <p:nvSpPr>
          <p:cNvPr id="9" name="Right Arrow 8"/>
          <p:cNvSpPr/>
          <p:nvPr/>
        </p:nvSpPr>
        <p:spPr bwMode="auto">
          <a:xfrm>
            <a:off x="5715000" y="5867400"/>
            <a:ext cx="533400" cy="38100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Gill Sans Light" pitchFamily="-65" charset="0"/>
              <a:ea typeface="ＭＳ Ｐゴシック" pitchFamily="-65" charset="-128"/>
              <a:cs typeface="ＭＳ Ｐゴシック" pitchFamily="-65" charset="-12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046913" cy="1143000"/>
          </a:xfrm>
        </p:spPr>
        <p:txBody>
          <a:bodyPr/>
          <a:lstStyle/>
          <a:p>
            <a:r>
              <a:rPr lang="en-US" dirty="0" smtClean="0"/>
              <a:t>Alignment</a:t>
            </a:r>
            <a:endParaRPr lang="en-US" dirty="0"/>
          </a:p>
        </p:txBody>
      </p:sp>
      <p:sp>
        <p:nvSpPr>
          <p:cNvPr id="3" name="Content Placeholder 2"/>
          <p:cNvSpPr>
            <a:spLocks noGrp="1"/>
          </p:cNvSpPr>
          <p:nvPr>
            <p:ph idx="1"/>
          </p:nvPr>
        </p:nvSpPr>
        <p:spPr>
          <a:xfrm>
            <a:off x="838200" y="1765300"/>
            <a:ext cx="7391400" cy="4114800"/>
          </a:xfrm>
        </p:spPr>
        <p:txBody>
          <a:bodyPr/>
          <a:lstStyle/>
          <a:p>
            <a:r>
              <a:rPr lang="en-US" sz="3000" dirty="0" smtClean="0"/>
              <a:t>If a “reference” genome exists for the organism you are sequencing, reads can be “aligned” to the reference.</a:t>
            </a:r>
          </a:p>
          <a:p>
            <a:r>
              <a:rPr lang="en-US" sz="3000" dirty="0" smtClean="0"/>
              <a:t>This involves finding the place in the reference genome that each read matches to.</a:t>
            </a:r>
          </a:p>
          <a:p>
            <a:r>
              <a:rPr lang="en-US" sz="3000" dirty="0" smtClean="0"/>
              <a:t>Due to high sequence similarity within members of the same species, most reads </a:t>
            </a:r>
            <a:r>
              <a:rPr lang="en-US" sz="3000" i="1" dirty="0" smtClean="0"/>
              <a:t>should</a:t>
            </a:r>
            <a:r>
              <a:rPr lang="en-US" sz="3000" dirty="0" smtClean="0"/>
              <a:t> map to the reference.</a:t>
            </a:r>
            <a:endParaRPr lang="en-US" sz="3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09600"/>
            <a:ext cx="7239000" cy="1143000"/>
          </a:xfrm>
        </p:spPr>
        <p:txBody>
          <a:bodyPr/>
          <a:lstStyle/>
          <a:p>
            <a:r>
              <a:rPr lang="en-US" dirty="0" smtClean="0"/>
              <a:t>Tools for generating alignments</a:t>
            </a:r>
            <a:endParaRPr lang="en-US" dirty="0"/>
          </a:p>
        </p:txBody>
      </p:sp>
      <p:sp>
        <p:nvSpPr>
          <p:cNvPr id="3" name="Content Placeholder 2"/>
          <p:cNvSpPr>
            <a:spLocks noGrp="1"/>
          </p:cNvSpPr>
          <p:nvPr>
            <p:ph idx="1"/>
          </p:nvPr>
        </p:nvSpPr>
        <p:spPr>
          <a:xfrm>
            <a:off x="609600" y="1993900"/>
            <a:ext cx="8077200" cy="4114800"/>
          </a:xfrm>
        </p:spPr>
        <p:txBody>
          <a:bodyPr/>
          <a:lstStyle/>
          <a:p>
            <a:r>
              <a:rPr lang="en-US" dirty="0" smtClean="0"/>
              <a:t>There are MANY software packages available for aligning data from next generation sequencing experiments.</a:t>
            </a:r>
          </a:p>
          <a:p>
            <a:r>
              <a:rPr lang="en-US" dirty="0" smtClean="0"/>
              <a:t>Two of the most popular are:</a:t>
            </a:r>
          </a:p>
          <a:p>
            <a:pPr lvl="1"/>
            <a:r>
              <a:rPr lang="en-US" dirty="0" smtClean="0"/>
              <a:t>BWA:  </a:t>
            </a:r>
            <a:r>
              <a:rPr lang="en-US" dirty="0" smtClean="0">
                <a:solidFill>
                  <a:srgbClr val="0000FF"/>
                </a:solidFill>
              </a:rPr>
              <a:t>http://bio-</a:t>
            </a:r>
            <a:r>
              <a:rPr lang="en-US" dirty="0" err="1" smtClean="0">
                <a:solidFill>
                  <a:srgbClr val="0000FF"/>
                </a:solidFill>
              </a:rPr>
              <a:t>bwa.sourceforge.net</a:t>
            </a:r>
            <a:endParaRPr lang="en-US" dirty="0" smtClean="0">
              <a:solidFill>
                <a:srgbClr val="0000FF"/>
              </a:solidFill>
            </a:endParaRPr>
          </a:p>
          <a:p>
            <a:pPr lvl="1"/>
            <a:r>
              <a:rPr lang="en-US" dirty="0" smtClean="0"/>
              <a:t>Bowtie:  </a:t>
            </a:r>
            <a:r>
              <a:rPr lang="en-US" dirty="0" smtClean="0">
                <a:solidFill>
                  <a:srgbClr val="0000FF"/>
                </a:solidFill>
              </a:rPr>
              <a:t>http://bowtie-</a:t>
            </a:r>
            <a:r>
              <a:rPr lang="en-US" dirty="0" err="1" smtClean="0">
                <a:solidFill>
                  <a:srgbClr val="0000FF"/>
                </a:solidFill>
              </a:rPr>
              <a:t>bio.sourceforge.net</a:t>
            </a:r>
            <a:endParaRPr lang="en-US" dirty="0" smtClean="0">
              <a:solidFill>
                <a:srgbClr val="0000FF"/>
              </a:solidFill>
            </a:endParaRPr>
          </a:p>
          <a:p>
            <a:r>
              <a:rPr lang="en-US" dirty="0" smtClean="0"/>
              <a:t>Both utilize the “Burrows-Wheeler Transform.”</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57200" y="173854"/>
            <a:ext cx="5270500" cy="1021832"/>
          </a:xfrm>
          <a:prstGeom prst="rect">
            <a:avLst/>
          </a:prstGeom>
        </p:spPr>
      </p:pic>
      <p:pic>
        <p:nvPicPr>
          <p:cNvPr id="5" name="Picture 4"/>
          <p:cNvPicPr>
            <a:picLocks noChangeAspect="1"/>
          </p:cNvPicPr>
          <p:nvPr/>
        </p:nvPicPr>
        <p:blipFill>
          <a:blip r:embed="rId3"/>
          <a:stretch>
            <a:fillRect/>
          </a:stretch>
        </p:blipFill>
        <p:spPr>
          <a:xfrm>
            <a:off x="2679700" y="509886"/>
            <a:ext cx="5638800" cy="284788"/>
          </a:xfrm>
          <a:prstGeom prst="rect">
            <a:avLst/>
          </a:prstGeom>
        </p:spPr>
      </p:pic>
      <p:pic>
        <p:nvPicPr>
          <p:cNvPr id="4" name="Picture 3"/>
          <p:cNvPicPr>
            <a:picLocks noChangeAspect="1"/>
          </p:cNvPicPr>
          <p:nvPr/>
        </p:nvPicPr>
        <p:blipFill>
          <a:blip r:embed="rId4"/>
          <a:stretch>
            <a:fillRect/>
          </a:stretch>
        </p:blipFill>
        <p:spPr>
          <a:xfrm>
            <a:off x="2679700" y="967085"/>
            <a:ext cx="5412572" cy="543371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990600"/>
            <a:ext cx="7981950" cy="4882841"/>
          </a:xfrm>
          <a:prstGeom prst="rect">
            <a:avLst/>
          </a:prstGeom>
        </p:spPr>
      </p:pic>
      <p:sp>
        <p:nvSpPr>
          <p:cNvPr id="5" name="Rectangle 4"/>
          <p:cNvSpPr/>
          <p:nvPr/>
        </p:nvSpPr>
        <p:spPr>
          <a:xfrm>
            <a:off x="3124200" y="228600"/>
            <a:ext cx="5638800" cy="461665"/>
          </a:xfrm>
          <a:prstGeom prst="rect">
            <a:avLst/>
          </a:prstGeom>
        </p:spPr>
        <p:txBody>
          <a:bodyPr wrap="square">
            <a:spAutoFit/>
          </a:bodyPr>
          <a:lstStyle/>
          <a:p>
            <a:r>
              <a:rPr lang="en-US" dirty="0" smtClean="0"/>
              <a:t>http://bowtie-</a:t>
            </a:r>
            <a:r>
              <a:rPr lang="en-US" dirty="0" err="1" smtClean="0"/>
              <a:t>bio.sourceforge.net/index.shtml</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1066800"/>
            <a:ext cx="8267178" cy="4191000"/>
          </a:xfrm>
          <a:prstGeom prst="rect">
            <a:avLst/>
          </a:prstGeom>
        </p:spPr>
      </p:pic>
      <p:sp>
        <p:nvSpPr>
          <p:cNvPr id="5" name="Rectangle 4"/>
          <p:cNvSpPr/>
          <p:nvPr/>
        </p:nvSpPr>
        <p:spPr>
          <a:xfrm>
            <a:off x="3124200" y="228600"/>
            <a:ext cx="5638800" cy="461665"/>
          </a:xfrm>
          <a:prstGeom prst="rect">
            <a:avLst/>
          </a:prstGeom>
        </p:spPr>
        <p:txBody>
          <a:bodyPr wrap="square">
            <a:spAutoFit/>
          </a:bodyPr>
          <a:lstStyle/>
          <a:p>
            <a:r>
              <a:rPr lang="en-US" dirty="0" smtClean="0"/>
              <a:t>http://bowtie-</a:t>
            </a:r>
            <a:r>
              <a:rPr lang="en-US" dirty="0" err="1" smtClean="0"/>
              <a:t>bio.sourceforge.net/index.shtml</a:t>
            </a: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0850" y="762000"/>
            <a:ext cx="8312150" cy="5490991"/>
          </a:xfrm>
          <a:prstGeom prst="rect">
            <a:avLst/>
          </a:prstGeom>
        </p:spPr>
      </p:pic>
      <p:sp>
        <p:nvSpPr>
          <p:cNvPr id="5" name="Rectangle 4"/>
          <p:cNvSpPr/>
          <p:nvPr/>
        </p:nvSpPr>
        <p:spPr>
          <a:xfrm>
            <a:off x="4876800" y="152400"/>
            <a:ext cx="3916607" cy="461665"/>
          </a:xfrm>
          <a:prstGeom prst="rect">
            <a:avLst/>
          </a:prstGeom>
        </p:spPr>
        <p:txBody>
          <a:bodyPr wrap="none">
            <a:spAutoFit/>
          </a:bodyPr>
          <a:lstStyle/>
          <a:p>
            <a:r>
              <a:rPr lang="en-US" dirty="0" smtClean="0"/>
              <a:t>http://bio-</a:t>
            </a:r>
            <a:r>
              <a:rPr lang="en-US" dirty="0" err="1" smtClean="0"/>
              <a:t>bwa.sourceforge.net</a:t>
            </a:r>
            <a:r>
              <a:rPr lang="en-US" dirty="0" smtClean="0"/>
              <a:t>/</a:t>
            </a:r>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4876800" y="304800"/>
            <a:ext cx="3916607" cy="461665"/>
          </a:xfrm>
          <a:prstGeom prst="rect">
            <a:avLst/>
          </a:prstGeom>
        </p:spPr>
        <p:txBody>
          <a:bodyPr wrap="none">
            <a:spAutoFit/>
          </a:bodyPr>
          <a:lstStyle/>
          <a:p>
            <a:r>
              <a:rPr lang="en-US" dirty="0" smtClean="0"/>
              <a:t>http://bio-</a:t>
            </a:r>
            <a:r>
              <a:rPr lang="en-US" dirty="0" err="1" smtClean="0"/>
              <a:t>bwa.sourceforge.net</a:t>
            </a:r>
            <a:r>
              <a:rPr lang="en-US" dirty="0" smtClean="0"/>
              <a:t>/</a:t>
            </a:r>
            <a:endParaRPr lang="en-US" dirty="0"/>
          </a:p>
        </p:txBody>
      </p:sp>
      <p:pic>
        <p:nvPicPr>
          <p:cNvPr id="6" name="Picture 5"/>
          <p:cNvPicPr>
            <a:picLocks noChangeAspect="1"/>
          </p:cNvPicPr>
          <p:nvPr/>
        </p:nvPicPr>
        <p:blipFill>
          <a:blip r:embed="rId2"/>
          <a:stretch>
            <a:fillRect/>
          </a:stretch>
        </p:blipFill>
        <p:spPr>
          <a:xfrm>
            <a:off x="381000" y="1524000"/>
            <a:ext cx="8402919" cy="30480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formats</a:t>
            </a:r>
            <a:endParaRPr lang="en-US" dirty="0"/>
          </a:p>
        </p:txBody>
      </p:sp>
      <p:sp>
        <p:nvSpPr>
          <p:cNvPr id="3" name="Content Placeholder 2"/>
          <p:cNvSpPr>
            <a:spLocks noGrp="1"/>
          </p:cNvSpPr>
          <p:nvPr>
            <p:ph idx="1"/>
          </p:nvPr>
        </p:nvSpPr>
        <p:spPr/>
        <p:txBody>
          <a:bodyPr/>
          <a:lstStyle/>
          <a:p>
            <a:r>
              <a:rPr lang="en-US" dirty="0" smtClean="0"/>
              <a:t>SAM (</a:t>
            </a:r>
            <a:r>
              <a:rPr lang="en-US" u="sng" dirty="0" smtClean="0"/>
              <a:t>S</a:t>
            </a:r>
            <a:r>
              <a:rPr lang="en-US" dirty="0" smtClean="0"/>
              <a:t>equence </a:t>
            </a:r>
            <a:r>
              <a:rPr lang="en-US" u="sng" dirty="0" smtClean="0"/>
              <a:t>A</a:t>
            </a:r>
            <a:r>
              <a:rPr lang="en-US" dirty="0" smtClean="0"/>
              <a:t>lignment/</a:t>
            </a:r>
            <a:r>
              <a:rPr lang="en-US" u="sng" dirty="0" smtClean="0"/>
              <a:t>M</a:t>
            </a:r>
            <a:r>
              <a:rPr lang="en-US" dirty="0" smtClean="0"/>
              <a:t>ap) format has become the </a:t>
            </a:r>
            <a:r>
              <a:rPr lang="en-US" i="1" dirty="0" smtClean="0"/>
              <a:t>de facto</a:t>
            </a:r>
            <a:r>
              <a:rPr lang="en-US" dirty="0" smtClean="0"/>
              <a:t> standard for storing alignment data.</a:t>
            </a:r>
          </a:p>
          <a:p>
            <a:r>
              <a:rPr lang="en-US" dirty="0" smtClean="0"/>
              <a:t>BAM is a binary version of SAM allowing more efficient storage.</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14400" y="1066800"/>
            <a:ext cx="7406716" cy="35052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 y="837779"/>
            <a:ext cx="8293100" cy="5334421"/>
          </a:xfrm>
          <a:prstGeom prst="rect">
            <a:avLst/>
          </a:prstGeom>
        </p:spPr>
      </p:pic>
      <p:sp>
        <p:nvSpPr>
          <p:cNvPr id="5" name="Rectangle 4"/>
          <p:cNvSpPr/>
          <p:nvPr/>
        </p:nvSpPr>
        <p:spPr>
          <a:xfrm>
            <a:off x="4800600" y="152400"/>
            <a:ext cx="4006225" cy="461665"/>
          </a:xfrm>
          <a:prstGeom prst="rect">
            <a:avLst/>
          </a:prstGeom>
        </p:spPr>
        <p:txBody>
          <a:bodyPr wrap="none">
            <a:spAutoFit/>
          </a:bodyPr>
          <a:lstStyle/>
          <a:p>
            <a:r>
              <a:rPr lang="en-US" dirty="0" smtClean="0"/>
              <a:t>http://</a:t>
            </a:r>
            <a:r>
              <a:rPr lang="en-US" dirty="0" err="1" smtClean="0"/>
              <a:t>samtools.sourceforge.net</a:t>
            </a:r>
            <a:r>
              <a:rPr lang="en-US" dirty="0" smtClean="0"/>
              <a:t>/</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8290" name="Rectangle 2"/>
          <p:cNvSpPr>
            <a:spLocks noGrp="1" noChangeArrowheads="1"/>
          </p:cNvSpPr>
          <p:nvPr>
            <p:ph type="title"/>
          </p:nvPr>
        </p:nvSpPr>
        <p:spPr/>
        <p:txBody>
          <a:bodyPr/>
          <a:lstStyle/>
          <a:p>
            <a:pPr eaLnBrk="1" hangingPunct="1">
              <a:defRPr/>
            </a:pPr>
            <a:r>
              <a:rPr lang="en-AU" sz="3600" dirty="0">
                <a:solidFill>
                  <a:schemeClr val="tx1"/>
                </a:solidFill>
              </a:rPr>
              <a:t>Measuring gene expression</a:t>
            </a:r>
            <a:endParaRPr lang="en-US" sz="3600" dirty="0">
              <a:solidFill>
                <a:schemeClr val="bg1"/>
              </a:solidFill>
              <a:effectDag name="">
                <a:cont type="tree" name="">
                  <a:effect ref="fillLine"/>
                  <a:outerShdw dist="38100" dir="13500000" algn="br">
                    <a:srgbClr val="FFFFFF"/>
                  </a:outerShdw>
                </a:cont>
                <a:cont type="tree" name="">
                  <a:effect ref="fillLine"/>
                  <a:outerShdw dist="38100" dir="2700000" algn="tl">
                    <a:srgbClr val="999999"/>
                  </a:outerShdw>
                </a:cont>
                <a:effect ref="fillLine"/>
              </a:effectDag>
              <a:ea typeface="Times" charset="0"/>
              <a:cs typeface="Times" charset="0"/>
            </a:endParaRPr>
          </a:p>
        </p:txBody>
      </p:sp>
      <p:sp>
        <p:nvSpPr>
          <p:cNvPr id="25603" name="Rectangle 3"/>
          <p:cNvSpPr>
            <a:spLocks noGrp="1" noChangeArrowheads="1"/>
          </p:cNvSpPr>
          <p:nvPr>
            <p:ph type="body" idx="1"/>
          </p:nvPr>
        </p:nvSpPr>
        <p:spPr/>
        <p:txBody>
          <a:bodyPr/>
          <a:lstStyle/>
          <a:p>
            <a:pPr eaLnBrk="1" hangingPunct="1"/>
            <a:r>
              <a:rPr lang="en-AU" dirty="0"/>
              <a:t>One gene at a time approaches. </a:t>
            </a:r>
          </a:p>
          <a:p>
            <a:pPr lvl="1" eaLnBrk="1" hangingPunct="1"/>
            <a:r>
              <a:rPr lang="en-AU" dirty="0">
                <a:cs typeface="ＭＳ Ｐゴシック" charset="-128"/>
              </a:rPr>
              <a:t>Northern blotting</a:t>
            </a:r>
          </a:p>
          <a:p>
            <a:pPr lvl="1" eaLnBrk="1" hangingPunct="1"/>
            <a:r>
              <a:rPr lang="en-AU" dirty="0">
                <a:cs typeface="ＭＳ Ｐゴシック" charset="-128"/>
              </a:rPr>
              <a:t>Quantitative Real-time PCR</a:t>
            </a:r>
          </a:p>
          <a:p>
            <a:pPr eaLnBrk="1" hangingPunct="1"/>
            <a:r>
              <a:rPr lang="en-US" dirty="0"/>
              <a:t>High throughput technologies</a:t>
            </a:r>
            <a:endParaRPr lang="en-US" dirty="0" smtClean="0"/>
          </a:p>
          <a:p>
            <a:pPr lvl="1" eaLnBrk="1" hangingPunct="1"/>
            <a:r>
              <a:rPr lang="en-US" dirty="0" smtClean="0">
                <a:cs typeface="ＭＳ Ｐゴシック" charset="-128"/>
              </a:rPr>
              <a:t>Microarrays</a:t>
            </a:r>
            <a:endParaRPr lang="en-US" dirty="0">
              <a:cs typeface="ＭＳ Ｐゴシック" charset="-128"/>
            </a:endParaRPr>
          </a:p>
          <a:p>
            <a:pPr lvl="1" eaLnBrk="1" hangingPunct="1"/>
            <a:r>
              <a:rPr lang="en-US" dirty="0">
                <a:cs typeface="ＭＳ Ｐゴシック" charset="-128"/>
              </a:rPr>
              <a:t>RNA sequencing (RNA-</a:t>
            </a:r>
            <a:r>
              <a:rPr lang="en-US" dirty="0" err="1">
                <a:cs typeface="ＭＳ Ｐゴシック" charset="-128"/>
              </a:rPr>
              <a:t>seq</a:t>
            </a:r>
            <a:r>
              <a:rPr lang="en-US" dirty="0">
                <a:cs typeface="ＭＳ Ｐゴシック" charset="-128"/>
              </a:rPr>
              <a:t>)</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9575" y="609600"/>
            <a:ext cx="7619633" cy="1143000"/>
          </a:xfrm>
        </p:spPr>
        <p:txBody>
          <a:bodyPr/>
          <a:lstStyle/>
          <a:p>
            <a:r>
              <a:rPr lang="en-US" dirty="0" err="1" smtClean="0"/>
              <a:t>SAMtools</a:t>
            </a:r>
            <a:endParaRPr lang="en-US" dirty="0"/>
          </a:p>
        </p:txBody>
      </p:sp>
      <p:sp>
        <p:nvSpPr>
          <p:cNvPr id="3" name="Content Placeholder 2"/>
          <p:cNvSpPr>
            <a:spLocks noGrp="1"/>
          </p:cNvSpPr>
          <p:nvPr>
            <p:ph idx="1"/>
          </p:nvPr>
        </p:nvSpPr>
        <p:spPr>
          <a:xfrm>
            <a:off x="457200" y="1676400"/>
            <a:ext cx="8305800" cy="4114800"/>
          </a:xfrm>
        </p:spPr>
        <p:txBody>
          <a:bodyPr/>
          <a:lstStyle/>
          <a:p>
            <a:r>
              <a:rPr lang="en-US" dirty="0" err="1" smtClean="0"/>
              <a:t>SAMtools</a:t>
            </a:r>
            <a:r>
              <a:rPr lang="en-US" dirty="0" smtClean="0"/>
              <a:t> provides a command line interface for manipulation of SAM/BAM formatted data.</a:t>
            </a:r>
          </a:p>
          <a:p>
            <a:r>
              <a:rPr lang="en-US" dirty="0" smtClean="0"/>
              <a:t>Open source and multi-platform (R package available: </a:t>
            </a:r>
            <a:r>
              <a:rPr lang="en-US" dirty="0" err="1" smtClean="0"/>
              <a:t>Rsamtools</a:t>
            </a:r>
            <a:r>
              <a:rPr lang="en-US" dirty="0" smtClean="0"/>
              <a:t>).</a:t>
            </a:r>
          </a:p>
          <a:p>
            <a:r>
              <a:rPr lang="en-US" dirty="0" smtClean="0"/>
              <a:t>Able to:</a:t>
            </a:r>
          </a:p>
          <a:p>
            <a:pPr lvl="1"/>
            <a:r>
              <a:rPr lang="en-US" dirty="0" smtClean="0"/>
              <a:t>Extract reads from specific genomic region </a:t>
            </a:r>
          </a:p>
          <a:p>
            <a:pPr lvl="1"/>
            <a:r>
              <a:rPr lang="en-US" dirty="0" smtClean="0"/>
              <a:t>Operate on remote files</a:t>
            </a:r>
          </a:p>
          <a:p>
            <a:pPr lvl="1"/>
            <a:r>
              <a:rPr lang="en-US" dirty="0" smtClean="0"/>
              <a:t>Much more….</a:t>
            </a:r>
            <a:endParaRPr lang="en-US" dirty="0"/>
          </a:p>
        </p:txBody>
      </p:sp>
      <p:sp>
        <p:nvSpPr>
          <p:cNvPr id="4" name="Rectangle 3"/>
          <p:cNvSpPr/>
          <p:nvPr/>
        </p:nvSpPr>
        <p:spPr>
          <a:xfrm>
            <a:off x="4964579" y="224135"/>
            <a:ext cx="4331821" cy="461665"/>
          </a:xfrm>
          <a:prstGeom prst="rect">
            <a:avLst/>
          </a:prstGeom>
        </p:spPr>
        <p:txBody>
          <a:bodyPr wrap="square">
            <a:spAutoFit/>
          </a:bodyPr>
          <a:lstStyle/>
          <a:p>
            <a:r>
              <a:rPr lang="en-US" dirty="0" smtClean="0"/>
              <a:t>http://</a:t>
            </a:r>
            <a:r>
              <a:rPr lang="en-US" dirty="0" err="1" smtClean="0"/>
              <a:t>samtools.sourceforge.net</a:t>
            </a:r>
            <a:r>
              <a:rPr lang="en-US" dirty="0" smtClean="0"/>
              <a:t>/</a:t>
            </a:r>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09600"/>
            <a:ext cx="7046913" cy="1143000"/>
          </a:xfrm>
        </p:spPr>
        <p:txBody>
          <a:bodyPr/>
          <a:lstStyle/>
          <a:p>
            <a:r>
              <a:rPr lang="en-US" dirty="0" smtClean="0"/>
              <a:t>SAM format</a:t>
            </a:r>
            <a:endParaRPr lang="en-US" dirty="0"/>
          </a:p>
        </p:txBody>
      </p:sp>
      <p:sp>
        <p:nvSpPr>
          <p:cNvPr id="3" name="Content Placeholder 2"/>
          <p:cNvSpPr>
            <a:spLocks noGrp="1"/>
          </p:cNvSpPr>
          <p:nvPr>
            <p:ph idx="1"/>
          </p:nvPr>
        </p:nvSpPr>
        <p:spPr>
          <a:xfrm>
            <a:off x="685800" y="1993900"/>
            <a:ext cx="7848600" cy="4114800"/>
          </a:xfrm>
        </p:spPr>
        <p:txBody>
          <a:bodyPr/>
          <a:lstStyle/>
          <a:p>
            <a:pPr>
              <a:buNone/>
            </a:pPr>
            <a:r>
              <a:rPr lang="en-US" sz="1600" dirty="0" smtClean="0">
                <a:latin typeface="Courier New"/>
                <a:cs typeface="Courier New"/>
              </a:rPr>
              <a:t>	ERR005646.11088674      147     1       161099954      60      54M     =       161099742       -266    TTTTCTGAACAGGGATGATATTTGTAATTTCATAGAATTAAGAGATATCTGACT  89=&lt;;@&gt;EECFCBBFFCAEFBGB=FFFC?@AB@G=FFB@CABABA?A@&lt;&gt;&gt;=;=  XT:A:U  NM:i:0  SM:i:37 AM:i:37 X0:i:1  X1:i:0  XM:i:0  XO:i:0  XG:i:0  MD:Z:54 RG:Z:ERR005646  OQ:Z:D?FFEEEFFFFFFFFFFEFFDFECFFFE;EEEEFCFFEEEEFEFECEEC=E;EF</a:t>
            </a:r>
          </a:p>
          <a:p>
            <a:pPr>
              <a:buNone/>
            </a:pPr>
            <a:r>
              <a:rPr lang="en-US" sz="1600" dirty="0" smtClean="0">
                <a:latin typeface="Courier New"/>
                <a:cs typeface="Courier New"/>
              </a:rPr>
              <a:t>	ERR005646.5518024       147     1       161099956       60      54M     =       161099847       -163    TTCTGAACAGGGATGATATTTGTAATTTCATAGAATTAAGAGATATCTGACTCT  :68=&lt;A@@A???AB?A&gt;ABBB&gt;@CABCAAA&gt;B@BAB@BA@A@A@A@=A=A=&gt;;&lt;  XT:A:U  NM:i:0  SM:i:37 AM:i:37 X0:i:1  X1:i:0  XM:i:0  XO:i:0  XG:i:0  MD:Z:54 RG:Z:ERR005646  OQ:Z:ECEEEEEEEEDEEEEE&gt;EEEEEEEEEEEEE@EEEEEBEEEEEEEEECCCBEEEE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80665"/>
            <a:ext cx="7046913" cy="1143000"/>
          </a:xfrm>
        </p:spPr>
        <p:txBody>
          <a:bodyPr/>
          <a:lstStyle/>
          <a:p>
            <a:r>
              <a:rPr lang="en-US" dirty="0" smtClean="0"/>
              <a:t>SAM format</a:t>
            </a:r>
            <a:endParaRPr lang="en-US" dirty="0"/>
          </a:p>
        </p:txBody>
      </p:sp>
      <p:pic>
        <p:nvPicPr>
          <p:cNvPr id="4" name="Picture 3"/>
          <p:cNvPicPr>
            <a:picLocks noChangeAspect="1"/>
          </p:cNvPicPr>
          <p:nvPr/>
        </p:nvPicPr>
        <p:blipFill>
          <a:blip r:embed="rId2"/>
          <a:stretch>
            <a:fillRect/>
          </a:stretch>
        </p:blipFill>
        <p:spPr>
          <a:xfrm>
            <a:off x="1230705" y="1147465"/>
            <a:ext cx="6998895" cy="5213350"/>
          </a:xfrm>
          <a:prstGeom prst="rect">
            <a:avLst/>
          </a:prstGeom>
        </p:spPr>
      </p:pic>
      <p:sp>
        <p:nvSpPr>
          <p:cNvPr id="5" name="Rectangle 4"/>
          <p:cNvSpPr/>
          <p:nvPr/>
        </p:nvSpPr>
        <p:spPr>
          <a:xfrm>
            <a:off x="4953000" y="76200"/>
            <a:ext cx="4006225" cy="461665"/>
          </a:xfrm>
          <a:prstGeom prst="rect">
            <a:avLst/>
          </a:prstGeom>
        </p:spPr>
        <p:txBody>
          <a:bodyPr wrap="none">
            <a:spAutoFit/>
          </a:bodyPr>
          <a:lstStyle/>
          <a:p>
            <a:r>
              <a:rPr lang="en-US" dirty="0" smtClean="0"/>
              <a:t>http://</a:t>
            </a:r>
            <a:r>
              <a:rPr lang="en-US" dirty="0" err="1" smtClean="0"/>
              <a:t>samtools.sourceforge.net</a:t>
            </a:r>
            <a:r>
              <a:rPr lang="en-US" dirty="0" smtClean="0"/>
              <a:t>/</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534400" cy="1143000"/>
          </a:xfrm>
        </p:spPr>
        <p:txBody>
          <a:bodyPr/>
          <a:lstStyle/>
          <a:p>
            <a:r>
              <a:rPr lang="en-US" dirty="0" smtClean="0"/>
              <a:t>Alignment using BWA and </a:t>
            </a:r>
            <a:r>
              <a:rPr lang="en-US" dirty="0" err="1" smtClean="0"/>
              <a:t>SAMtools</a:t>
            </a:r>
            <a:endParaRPr lang="en-US" dirty="0"/>
          </a:p>
        </p:txBody>
      </p:sp>
      <p:sp>
        <p:nvSpPr>
          <p:cNvPr id="3" name="Content Placeholder 2"/>
          <p:cNvSpPr>
            <a:spLocks noGrp="1"/>
          </p:cNvSpPr>
          <p:nvPr>
            <p:ph idx="1"/>
          </p:nvPr>
        </p:nvSpPr>
        <p:spPr>
          <a:xfrm>
            <a:off x="609600" y="914400"/>
            <a:ext cx="8153400" cy="4800600"/>
          </a:xfrm>
        </p:spPr>
        <p:txBody>
          <a:bodyPr/>
          <a:lstStyle/>
          <a:p>
            <a:pPr>
              <a:buNone/>
            </a:pPr>
            <a:r>
              <a:rPr lang="en-US" sz="1600" dirty="0" smtClean="0">
                <a:solidFill>
                  <a:srgbClr val="FF0000"/>
                </a:solidFill>
                <a:latin typeface="Courier New"/>
              </a:rPr>
              <a:t># download a test reference genome (TAIR9 Chromosome 1)</a:t>
            </a:r>
          </a:p>
          <a:p>
            <a:pPr>
              <a:buNone/>
            </a:pPr>
            <a:r>
              <a:rPr lang="en-US" sz="1600" dirty="0" err="1" smtClean="0">
                <a:latin typeface="Courier New"/>
              </a:rPr>
              <a:t>wget</a:t>
            </a:r>
            <a:r>
              <a:rPr lang="en-US" sz="1600" dirty="0" smtClean="0">
                <a:latin typeface="Courier New"/>
              </a:rPr>
              <a:t> http://</a:t>
            </a:r>
            <a:r>
              <a:rPr lang="en-US" sz="1600" dirty="0" err="1" smtClean="0">
                <a:latin typeface="Courier New"/>
              </a:rPr>
              <a:t>biocluster.ucr.edu/~tbackman/genome.fasta</a:t>
            </a:r>
            <a:endParaRPr lang="en-US" sz="1600" dirty="0" smtClean="0">
              <a:latin typeface="Courier New"/>
            </a:endParaRPr>
          </a:p>
          <a:p>
            <a:pPr>
              <a:buNone/>
            </a:pPr>
            <a:r>
              <a:rPr lang="en-US" sz="1600" dirty="0" smtClean="0">
                <a:solidFill>
                  <a:srgbClr val="FF0000"/>
                </a:solidFill>
                <a:latin typeface="Courier New"/>
              </a:rPr>
              <a:t># download some test </a:t>
            </a:r>
            <a:r>
              <a:rPr lang="en-US" sz="1600" dirty="0" err="1" smtClean="0">
                <a:solidFill>
                  <a:srgbClr val="FF0000"/>
                </a:solidFill>
                <a:latin typeface="Courier New"/>
              </a:rPr>
              <a:t>Illumina</a:t>
            </a:r>
            <a:r>
              <a:rPr lang="en-US" sz="1600" dirty="0" smtClean="0">
                <a:solidFill>
                  <a:srgbClr val="FF0000"/>
                </a:solidFill>
                <a:latin typeface="Courier New"/>
              </a:rPr>
              <a:t> reads from Arabidopsis</a:t>
            </a:r>
          </a:p>
          <a:p>
            <a:pPr>
              <a:buNone/>
            </a:pPr>
            <a:r>
              <a:rPr lang="en-US" sz="1600" dirty="0" err="1" smtClean="0">
                <a:solidFill>
                  <a:srgbClr val="000000"/>
                </a:solidFill>
                <a:latin typeface="Courier New"/>
              </a:rPr>
              <a:t>wget</a:t>
            </a:r>
            <a:r>
              <a:rPr lang="en-US" sz="1600" dirty="0" smtClean="0">
                <a:solidFill>
                  <a:srgbClr val="000000"/>
                </a:solidFill>
                <a:latin typeface="Courier New"/>
              </a:rPr>
              <a:t> http://</a:t>
            </a:r>
            <a:r>
              <a:rPr lang="en-US" sz="1600" dirty="0" err="1" smtClean="0">
                <a:solidFill>
                  <a:srgbClr val="000000"/>
                </a:solidFill>
                <a:latin typeface="Courier New"/>
              </a:rPr>
              <a:t>biocluster.ucr.edu/~tbackman/query.fastq</a:t>
            </a:r>
            <a:endParaRPr lang="en-US" sz="1600" dirty="0" smtClean="0">
              <a:solidFill>
                <a:srgbClr val="000000"/>
              </a:solidFill>
              <a:latin typeface="Courier New"/>
            </a:endParaRPr>
          </a:p>
          <a:p>
            <a:pPr>
              <a:buNone/>
            </a:pPr>
            <a:r>
              <a:rPr lang="en-US" sz="1600" dirty="0" smtClean="0">
                <a:solidFill>
                  <a:srgbClr val="FF0000"/>
                </a:solidFill>
                <a:latin typeface="Courier New"/>
              </a:rPr>
              <a:t># index reference genome</a:t>
            </a:r>
          </a:p>
          <a:p>
            <a:pPr>
              <a:buNone/>
            </a:pPr>
            <a:r>
              <a:rPr lang="en-US" sz="1600" dirty="0" err="1" smtClean="0">
                <a:solidFill>
                  <a:srgbClr val="000000"/>
                </a:solidFill>
                <a:latin typeface="Courier New"/>
              </a:rPr>
              <a:t>bwa</a:t>
            </a:r>
            <a:r>
              <a:rPr lang="en-US" sz="1600" dirty="0" smtClean="0">
                <a:solidFill>
                  <a:srgbClr val="000000"/>
                </a:solidFill>
                <a:latin typeface="Courier New"/>
              </a:rPr>
              <a:t> index -a is </a:t>
            </a:r>
            <a:r>
              <a:rPr lang="en-US" sz="1600" dirty="0" err="1" smtClean="0">
                <a:solidFill>
                  <a:srgbClr val="000000"/>
                </a:solidFill>
                <a:latin typeface="Courier New"/>
              </a:rPr>
              <a:t>genome.fasta</a:t>
            </a:r>
            <a:endParaRPr lang="en-US" sz="1600" dirty="0" smtClean="0">
              <a:solidFill>
                <a:srgbClr val="000000"/>
              </a:solidFill>
              <a:latin typeface="Courier New"/>
            </a:endParaRPr>
          </a:p>
          <a:p>
            <a:pPr>
              <a:buNone/>
            </a:pPr>
            <a:r>
              <a:rPr lang="en-US" sz="1600" dirty="0" smtClean="0">
                <a:solidFill>
                  <a:srgbClr val="FF0000"/>
                </a:solidFill>
                <a:latin typeface="Courier New"/>
              </a:rPr>
              <a:t># perform alignment</a:t>
            </a:r>
          </a:p>
          <a:p>
            <a:pPr>
              <a:buNone/>
            </a:pPr>
            <a:r>
              <a:rPr lang="en-US" sz="1600" dirty="0" err="1" smtClean="0">
                <a:solidFill>
                  <a:srgbClr val="000000"/>
                </a:solidFill>
                <a:latin typeface="Courier New"/>
              </a:rPr>
              <a:t>bwa</a:t>
            </a:r>
            <a:r>
              <a:rPr lang="en-US" sz="1600" dirty="0" smtClean="0">
                <a:solidFill>
                  <a:srgbClr val="000000"/>
                </a:solidFill>
                <a:latin typeface="Courier New"/>
              </a:rPr>
              <a:t> </a:t>
            </a:r>
            <a:r>
              <a:rPr lang="en-US" sz="1600" dirty="0" err="1" smtClean="0">
                <a:solidFill>
                  <a:srgbClr val="000000"/>
                </a:solidFill>
                <a:latin typeface="Courier New"/>
              </a:rPr>
              <a:t>aln</a:t>
            </a:r>
            <a:r>
              <a:rPr lang="en-US" sz="1600" dirty="0" smtClean="0">
                <a:solidFill>
                  <a:srgbClr val="000000"/>
                </a:solidFill>
                <a:latin typeface="Courier New"/>
              </a:rPr>
              <a:t> </a:t>
            </a:r>
            <a:r>
              <a:rPr lang="en-US" sz="1600" dirty="0" err="1" smtClean="0">
                <a:solidFill>
                  <a:srgbClr val="000000"/>
                </a:solidFill>
                <a:latin typeface="Courier New"/>
              </a:rPr>
              <a:t>genome.fasta</a:t>
            </a:r>
            <a:r>
              <a:rPr lang="en-US" sz="1600" dirty="0" smtClean="0">
                <a:solidFill>
                  <a:srgbClr val="000000"/>
                </a:solidFill>
                <a:latin typeface="Courier New"/>
              </a:rPr>
              <a:t> </a:t>
            </a:r>
            <a:r>
              <a:rPr lang="en-US" sz="1600" dirty="0" err="1" smtClean="0">
                <a:solidFill>
                  <a:srgbClr val="000000"/>
                </a:solidFill>
                <a:latin typeface="Courier New"/>
              </a:rPr>
              <a:t>query.fastq</a:t>
            </a:r>
            <a:r>
              <a:rPr lang="en-US" sz="1600" dirty="0" smtClean="0">
                <a:solidFill>
                  <a:srgbClr val="000000"/>
                </a:solidFill>
                <a:latin typeface="Courier New"/>
              </a:rPr>
              <a:t> &gt; </a:t>
            </a:r>
            <a:r>
              <a:rPr lang="en-US" sz="1600" dirty="0" err="1" smtClean="0">
                <a:solidFill>
                  <a:srgbClr val="000000"/>
                </a:solidFill>
                <a:latin typeface="Courier New"/>
              </a:rPr>
              <a:t>output.sai</a:t>
            </a:r>
            <a:endParaRPr lang="en-US" sz="1600" dirty="0" smtClean="0">
              <a:solidFill>
                <a:srgbClr val="000000"/>
              </a:solidFill>
              <a:latin typeface="Courier New"/>
            </a:endParaRPr>
          </a:p>
          <a:p>
            <a:pPr>
              <a:buNone/>
            </a:pPr>
            <a:r>
              <a:rPr lang="en-US" sz="1600" dirty="0" smtClean="0">
                <a:solidFill>
                  <a:srgbClr val="FF0000"/>
                </a:solidFill>
                <a:latin typeface="Courier New"/>
              </a:rPr>
              <a:t># generate SAM formatted alignment output</a:t>
            </a:r>
          </a:p>
          <a:p>
            <a:pPr>
              <a:buNone/>
            </a:pPr>
            <a:r>
              <a:rPr lang="en-US" sz="1600" dirty="0" err="1" smtClean="0">
                <a:solidFill>
                  <a:srgbClr val="000000"/>
                </a:solidFill>
                <a:latin typeface="Courier New"/>
              </a:rPr>
              <a:t>bwa</a:t>
            </a:r>
            <a:r>
              <a:rPr lang="en-US" sz="1600" dirty="0" smtClean="0">
                <a:solidFill>
                  <a:srgbClr val="000000"/>
                </a:solidFill>
                <a:latin typeface="Courier New"/>
              </a:rPr>
              <a:t> </a:t>
            </a:r>
            <a:r>
              <a:rPr lang="en-US" sz="1600" dirty="0" err="1" smtClean="0">
                <a:solidFill>
                  <a:srgbClr val="000000"/>
                </a:solidFill>
                <a:latin typeface="Courier New"/>
              </a:rPr>
              <a:t>samse</a:t>
            </a:r>
            <a:r>
              <a:rPr lang="en-US" sz="1600" dirty="0" smtClean="0">
                <a:solidFill>
                  <a:srgbClr val="000000"/>
                </a:solidFill>
                <a:latin typeface="Courier New"/>
              </a:rPr>
              <a:t> -</a:t>
            </a:r>
            <a:r>
              <a:rPr lang="en-US" sz="1600" dirty="0" err="1" smtClean="0">
                <a:solidFill>
                  <a:srgbClr val="000000"/>
                </a:solidFill>
                <a:latin typeface="Courier New"/>
              </a:rPr>
              <a:t>n</a:t>
            </a:r>
            <a:r>
              <a:rPr lang="en-US" sz="1600" dirty="0" smtClean="0">
                <a:solidFill>
                  <a:srgbClr val="000000"/>
                </a:solidFill>
                <a:latin typeface="Courier New"/>
              </a:rPr>
              <a:t> -1 </a:t>
            </a:r>
            <a:r>
              <a:rPr lang="en-US" sz="1600" dirty="0" err="1" smtClean="0">
                <a:solidFill>
                  <a:srgbClr val="000000"/>
                </a:solidFill>
                <a:latin typeface="Courier New"/>
              </a:rPr>
              <a:t>genome.fasta</a:t>
            </a:r>
            <a:r>
              <a:rPr lang="en-US" sz="1600" dirty="0" smtClean="0">
                <a:solidFill>
                  <a:srgbClr val="000000"/>
                </a:solidFill>
                <a:latin typeface="Courier New"/>
              </a:rPr>
              <a:t> </a:t>
            </a:r>
            <a:r>
              <a:rPr lang="en-US" sz="1600" dirty="0" err="1" smtClean="0">
                <a:solidFill>
                  <a:srgbClr val="000000"/>
                </a:solidFill>
                <a:latin typeface="Courier New"/>
              </a:rPr>
              <a:t>output.sai</a:t>
            </a:r>
            <a:r>
              <a:rPr lang="en-US" sz="1600" dirty="0" smtClean="0">
                <a:solidFill>
                  <a:srgbClr val="000000"/>
                </a:solidFill>
                <a:latin typeface="Courier New"/>
              </a:rPr>
              <a:t> </a:t>
            </a:r>
            <a:r>
              <a:rPr lang="en-US" sz="1600" dirty="0" err="1" smtClean="0">
                <a:solidFill>
                  <a:srgbClr val="000000"/>
                </a:solidFill>
                <a:latin typeface="Courier New"/>
              </a:rPr>
              <a:t>query.fastq</a:t>
            </a:r>
            <a:r>
              <a:rPr lang="en-US" sz="1600" dirty="0" smtClean="0">
                <a:solidFill>
                  <a:srgbClr val="000000"/>
                </a:solidFill>
                <a:latin typeface="Courier New"/>
              </a:rPr>
              <a:t> &gt; </a:t>
            </a:r>
            <a:r>
              <a:rPr lang="en-US" sz="1600" dirty="0" err="1" smtClean="0">
                <a:solidFill>
                  <a:srgbClr val="000000"/>
                </a:solidFill>
                <a:latin typeface="Courier New"/>
              </a:rPr>
              <a:t>output.sam</a:t>
            </a:r>
            <a:endParaRPr lang="en-US" sz="1600" dirty="0" smtClean="0">
              <a:solidFill>
                <a:srgbClr val="000000"/>
              </a:solidFill>
              <a:latin typeface="Courier New"/>
            </a:endParaRPr>
          </a:p>
          <a:p>
            <a:pPr>
              <a:buNone/>
            </a:pPr>
            <a:r>
              <a:rPr lang="en-US" sz="1600" dirty="0" smtClean="0">
                <a:solidFill>
                  <a:srgbClr val="FF0000"/>
                </a:solidFill>
                <a:latin typeface="Courier New"/>
              </a:rPr>
              <a:t># use </a:t>
            </a:r>
            <a:r>
              <a:rPr lang="en-US" sz="1600" dirty="0" err="1" smtClean="0">
                <a:solidFill>
                  <a:srgbClr val="FF0000"/>
                </a:solidFill>
                <a:latin typeface="Courier New"/>
              </a:rPr>
              <a:t>samtools</a:t>
            </a:r>
            <a:r>
              <a:rPr lang="en-US" sz="1600" dirty="0" smtClean="0">
                <a:solidFill>
                  <a:srgbClr val="FF0000"/>
                </a:solidFill>
                <a:latin typeface="Courier New"/>
              </a:rPr>
              <a:t> to generate bam file </a:t>
            </a:r>
          </a:p>
          <a:p>
            <a:pPr>
              <a:buNone/>
            </a:pPr>
            <a:r>
              <a:rPr lang="en-US" sz="1600" dirty="0" err="1" smtClean="0">
                <a:solidFill>
                  <a:srgbClr val="000000"/>
                </a:solidFill>
                <a:latin typeface="Courier New"/>
              </a:rPr>
              <a:t>samtools</a:t>
            </a:r>
            <a:r>
              <a:rPr lang="en-US" sz="1600" dirty="0" smtClean="0">
                <a:solidFill>
                  <a:srgbClr val="000000"/>
                </a:solidFill>
                <a:latin typeface="Courier New"/>
              </a:rPr>
              <a:t> view -</a:t>
            </a:r>
            <a:r>
              <a:rPr lang="en-US" sz="1600" dirty="0" err="1" smtClean="0">
                <a:solidFill>
                  <a:srgbClr val="000000"/>
                </a:solidFill>
                <a:latin typeface="Courier New"/>
              </a:rPr>
              <a:t>bS</a:t>
            </a:r>
            <a:r>
              <a:rPr lang="en-US" sz="1600" dirty="0" smtClean="0">
                <a:solidFill>
                  <a:srgbClr val="000000"/>
                </a:solidFill>
                <a:latin typeface="Courier New"/>
              </a:rPr>
              <a:t> -</a:t>
            </a:r>
            <a:r>
              <a:rPr lang="en-US" sz="1600" dirty="0" err="1" smtClean="0">
                <a:solidFill>
                  <a:srgbClr val="000000"/>
                </a:solidFill>
                <a:latin typeface="Courier New"/>
              </a:rPr>
              <a:t>o</a:t>
            </a:r>
            <a:r>
              <a:rPr lang="en-US" sz="1600" dirty="0" smtClean="0">
                <a:solidFill>
                  <a:srgbClr val="000000"/>
                </a:solidFill>
                <a:latin typeface="Courier New"/>
              </a:rPr>
              <a:t> </a:t>
            </a:r>
            <a:r>
              <a:rPr lang="en-US" sz="1600" dirty="0" err="1" smtClean="0">
                <a:solidFill>
                  <a:srgbClr val="000000"/>
                </a:solidFill>
                <a:latin typeface="Courier New"/>
              </a:rPr>
              <a:t>output.bam</a:t>
            </a:r>
            <a:r>
              <a:rPr lang="en-US" sz="1600" dirty="0" smtClean="0">
                <a:solidFill>
                  <a:srgbClr val="000000"/>
                </a:solidFill>
                <a:latin typeface="Courier New"/>
              </a:rPr>
              <a:t>  </a:t>
            </a:r>
            <a:r>
              <a:rPr lang="en-US" sz="1600" dirty="0" err="1" smtClean="0">
                <a:solidFill>
                  <a:srgbClr val="000000"/>
                </a:solidFill>
                <a:latin typeface="Courier New"/>
              </a:rPr>
              <a:t>output.sam</a:t>
            </a:r>
            <a:endParaRPr lang="en-US" sz="1600" dirty="0" smtClean="0">
              <a:solidFill>
                <a:srgbClr val="000000"/>
              </a:solidFill>
              <a:latin typeface="Courier New"/>
            </a:endParaRPr>
          </a:p>
          <a:p>
            <a:pPr>
              <a:buNone/>
            </a:pPr>
            <a:r>
              <a:rPr lang="en-US" sz="1600" dirty="0" smtClean="0">
                <a:solidFill>
                  <a:srgbClr val="FF0000"/>
                </a:solidFill>
                <a:latin typeface="Courier New"/>
              </a:rPr>
              <a:t># sort entries in bam file</a:t>
            </a:r>
          </a:p>
          <a:p>
            <a:pPr>
              <a:buNone/>
            </a:pPr>
            <a:r>
              <a:rPr lang="en-US" sz="1600" dirty="0" err="1" smtClean="0">
                <a:solidFill>
                  <a:srgbClr val="000000"/>
                </a:solidFill>
                <a:latin typeface="Courier New"/>
              </a:rPr>
              <a:t>samtools</a:t>
            </a:r>
            <a:r>
              <a:rPr lang="en-US" sz="1600" dirty="0" smtClean="0">
                <a:solidFill>
                  <a:srgbClr val="000000"/>
                </a:solidFill>
                <a:latin typeface="Courier New"/>
              </a:rPr>
              <a:t> sort </a:t>
            </a:r>
            <a:r>
              <a:rPr lang="en-US" sz="1600" dirty="0" err="1" smtClean="0">
                <a:solidFill>
                  <a:srgbClr val="000000"/>
                </a:solidFill>
                <a:latin typeface="Courier New"/>
              </a:rPr>
              <a:t>output.bam</a:t>
            </a:r>
            <a:r>
              <a:rPr lang="en-US" sz="1600" dirty="0" smtClean="0">
                <a:solidFill>
                  <a:srgbClr val="000000"/>
                </a:solidFill>
                <a:latin typeface="Courier New"/>
              </a:rPr>
              <a:t> </a:t>
            </a:r>
            <a:r>
              <a:rPr lang="en-US" sz="1600" dirty="0" err="1" smtClean="0">
                <a:solidFill>
                  <a:srgbClr val="000000"/>
                </a:solidFill>
                <a:latin typeface="Courier New"/>
              </a:rPr>
              <a:t>output.sorted</a:t>
            </a:r>
            <a:endParaRPr lang="en-US" sz="1600" dirty="0" smtClean="0">
              <a:solidFill>
                <a:srgbClr val="000000"/>
              </a:solidFill>
              <a:latin typeface="Courier New"/>
            </a:endParaRPr>
          </a:p>
          <a:p>
            <a:pPr>
              <a:buNone/>
            </a:pPr>
            <a:r>
              <a:rPr lang="en-US" sz="1600" dirty="0" smtClean="0">
                <a:solidFill>
                  <a:srgbClr val="FF0000"/>
                </a:solidFill>
                <a:latin typeface="Courier New"/>
              </a:rPr>
              <a:t># index reads in bam file</a:t>
            </a:r>
          </a:p>
          <a:p>
            <a:pPr>
              <a:buNone/>
            </a:pPr>
            <a:r>
              <a:rPr lang="en-US" sz="1600" dirty="0" err="1" smtClean="0">
                <a:solidFill>
                  <a:srgbClr val="000000"/>
                </a:solidFill>
                <a:latin typeface="Courier New"/>
              </a:rPr>
              <a:t>samtools</a:t>
            </a:r>
            <a:r>
              <a:rPr lang="en-US" sz="1600" dirty="0" smtClean="0">
                <a:solidFill>
                  <a:srgbClr val="000000"/>
                </a:solidFill>
                <a:latin typeface="Courier New"/>
              </a:rPr>
              <a:t> index </a:t>
            </a:r>
            <a:r>
              <a:rPr lang="en-US" sz="1600" dirty="0" err="1" smtClean="0">
                <a:solidFill>
                  <a:srgbClr val="000000"/>
                </a:solidFill>
                <a:latin typeface="Courier New"/>
              </a:rPr>
              <a:t>output.sorted.bam</a:t>
            </a:r>
            <a:endParaRPr lang="en-US" sz="1600" dirty="0" smtClean="0">
              <a:solidFill>
                <a:srgbClr val="000000"/>
              </a:solidFill>
              <a:latin typeface="Courier New"/>
            </a:endParaRPr>
          </a:p>
        </p:txBody>
      </p:sp>
      <p:sp>
        <p:nvSpPr>
          <p:cNvPr id="4" name="TextBox 3"/>
          <p:cNvSpPr txBox="1"/>
          <p:nvPr/>
        </p:nvSpPr>
        <p:spPr>
          <a:xfrm>
            <a:off x="1219200" y="5791200"/>
            <a:ext cx="7713169" cy="461665"/>
          </a:xfrm>
          <a:prstGeom prst="rect">
            <a:avLst/>
          </a:prstGeom>
          <a:noFill/>
        </p:spPr>
        <p:txBody>
          <a:bodyPr wrap="none" rtlCol="0">
            <a:spAutoFit/>
          </a:bodyPr>
          <a:lstStyle/>
          <a:p>
            <a:r>
              <a:rPr lang="en-US" dirty="0" smtClean="0"/>
              <a:t>Code from:  </a:t>
            </a:r>
            <a:r>
              <a:rPr lang="en-US" dirty="0" err="1" smtClean="0">
                <a:solidFill>
                  <a:srgbClr val="0000FF"/>
                </a:solidFill>
              </a:rPr>
              <a:t>http://manuals.bioinformatics.ucr.edu/home/ht-seq</a:t>
            </a:r>
            <a:endParaRPr lang="en-US" dirty="0">
              <a:solidFill>
                <a:srgbClr val="0000FF"/>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29200" y="914400"/>
            <a:ext cx="3543300" cy="5410200"/>
          </a:xfrm>
          <a:prstGeom prst="rect">
            <a:avLst/>
          </a:prstGeom>
        </p:spPr>
      </p:pic>
      <p:pic>
        <p:nvPicPr>
          <p:cNvPr id="5" name="Picture 4"/>
          <p:cNvPicPr>
            <a:picLocks noChangeAspect="1"/>
          </p:cNvPicPr>
          <p:nvPr/>
        </p:nvPicPr>
        <p:blipFill>
          <a:blip r:embed="rId3"/>
          <a:stretch>
            <a:fillRect/>
          </a:stretch>
        </p:blipFill>
        <p:spPr>
          <a:xfrm>
            <a:off x="381000" y="914400"/>
            <a:ext cx="3556000" cy="4889500"/>
          </a:xfrm>
          <a:prstGeom prst="rect">
            <a:avLst/>
          </a:prstGeom>
        </p:spPr>
      </p:pic>
      <p:sp>
        <p:nvSpPr>
          <p:cNvPr id="6" name="Title 1"/>
          <p:cNvSpPr>
            <a:spLocks noGrp="1"/>
          </p:cNvSpPr>
          <p:nvPr>
            <p:ph type="title"/>
          </p:nvPr>
        </p:nvSpPr>
        <p:spPr>
          <a:xfrm>
            <a:off x="304800" y="-152400"/>
            <a:ext cx="8534400" cy="1143000"/>
          </a:xfrm>
        </p:spPr>
        <p:txBody>
          <a:bodyPr/>
          <a:lstStyle/>
          <a:p>
            <a:r>
              <a:rPr lang="en-US" dirty="0" smtClean="0"/>
              <a:t>Alignment using Galaxy</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33400"/>
            <a:ext cx="5626100" cy="5647991"/>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7800" y="381000"/>
            <a:ext cx="5980362" cy="57848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09600"/>
            <a:ext cx="8458200" cy="1143000"/>
          </a:xfrm>
        </p:spPr>
        <p:txBody>
          <a:bodyPr/>
          <a:lstStyle/>
          <a:p>
            <a:r>
              <a:rPr lang="en-US" dirty="0" smtClean="0"/>
              <a:t>More advanced: the “Tuxedo Suite”</a:t>
            </a:r>
            <a:endParaRPr lang="en-US" dirty="0"/>
          </a:p>
        </p:txBody>
      </p:sp>
      <p:sp>
        <p:nvSpPr>
          <p:cNvPr id="3" name="Content Placeholder 2"/>
          <p:cNvSpPr>
            <a:spLocks noGrp="1"/>
          </p:cNvSpPr>
          <p:nvPr>
            <p:ph idx="1"/>
          </p:nvPr>
        </p:nvSpPr>
        <p:spPr>
          <a:xfrm>
            <a:off x="685800" y="1993900"/>
            <a:ext cx="7848600" cy="4114800"/>
          </a:xfrm>
        </p:spPr>
        <p:txBody>
          <a:bodyPr/>
          <a:lstStyle/>
          <a:p>
            <a:r>
              <a:rPr lang="en-US" dirty="0" smtClean="0"/>
              <a:t>The Tuxedo Suite consists of:</a:t>
            </a:r>
          </a:p>
          <a:p>
            <a:pPr lvl="1"/>
            <a:r>
              <a:rPr lang="en-US" dirty="0" smtClean="0"/>
              <a:t>Bowtie: alignment to reference genome</a:t>
            </a:r>
          </a:p>
          <a:p>
            <a:pPr lvl="1"/>
            <a:r>
              <a:rPr lang="en-US" dirty="0" err="1" smtClean="0"/>
              <a:t>Tophat</a:t>
            </a:r>
            <a:r>
              <a:rPr lang="en-US" dirty="0" smtClean="0"/>
              <a:t>: splice-aware alignment for RNA-</a:t>
            </a:r>
            <a:r>
              <a:rPr lang="en-US" dirty="0" err="1" smtClean="0"/>
              <a:t>seq</a:t>
            </a:r>
            <a:r>
              <a:rPr lang="en-US" dirty="0" smtClean="0"/>
              <a:t> data</a:t>
            </a:r>
          </a:p>
          <a:p>
            <a:pPr lvl="1"/>
            <a:r>
              <a:rPr lang="en-US" dirty="0" smtClean="0"/>
              <a:t>Cufflinks: transcript-based analysis of expression levels</a:t>
            </a:r>
          </a:p>
          <a:p>
            <a:pPr lvl="1"/>
            <a:r>
              <a:rPr lang="en-US" dirty="0" err="1" smtClean="0"/>
              <a:t>CumbRbund</a:t>
            </a:r>
            <a:r>
              <a:rPr lang="en-US" dirty="0" smtClean="0"/>
              <a:t>: 	R tool for visualization of differential expression analysis</a:t>
            </a:r>
          </a:p>
          <a:p>
            <a:r>
              <a:rPr lang="en-US" dirty="0" smtClean="0"/>
              <a:t>Available in </a:t>
            </a:r>
            <a:r>
              <a:rPr lang="en-US" dirty="0" err="1" smtClean="0"/>
              <a:t>GenePattern</a:t>
            </a:r>
            <a:r>
              <a:rPr lang="en-US" dirty="0" smtClean="0"/>
              <a:t> and Galaxy</a:t>
            </a:r>
            <a:endParaRPr lang="en-US" dirty="0"/>
          </a:p>
        </p:txBody>
      </p:sp>
      <p:sp>
        <p:nvSpPr>
          <p:cNvPr id="4" name="Rectangle 3"/>
          <p:cNvSpPr/>
          <p:nvPr/>
        </p:nvSpPr>
        <p:spPr>
          <a:xfrm>
            <a:off x="4740230" y="0"/>
            <a:ext cx="4403770" cy="461665"/>
          </a:xfrm>
          <a:prstGeom prst="rect">
            <a:avLst/>
          </a:prstGeom>
        </p:spPr>
        <p:txBody>
          <a:bodyPr wrap="none">
            <a:spAutoFit/>
          </a:bodyPr>
          <a:lstStyle/>
          <a:p>
            <a:r>
              <a:rPr lang="en-US" dirty="0" smtClean="0"/>
              <a:t>http://</a:t>
            </a:r>
            <a:r>
              <a:rPr lang="en-US" dirty="0" err="1" smtClean="0"/>
              <a:t>www.cbcb.umd.edu</a:t>
            </a:r>
            <a:r>
              <a:rPr lang="en-US" dirty="0" smtClean="0"/>
              <a:t>/software</a:t>
            </a:r>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82687" y="609600"/>
            <a:ext cx="7046913" cy="1143000"/>
          </a:xfrm>
        </p:spPr>
        <p:txBody>
          <a:bodyPr/>
          <a:lstStyle/>
          <a:p>
            <a:r>
              <a:rPr lang="en-US" dirty="0" smtClean="0"/>
              <a:t>Visualization</a:t>
            </a:r>
            <a:endParaRPr lang="en-US" dirty="0"/>
          </a:p>
        </p:txBody>
      </p:sp>
      <p:sp>
        <p:nvSpPr>
          <p:cNvPr id="3" name="Content Placeholder 2"/>
          <p:cNvSpPr>
            <a:spLocks noGrp="1"/>
          </p:cNvSpPr>
          <p:nvPr>
            <p:ph idx="1"/>
          </p:nvPr>
        </p:nvSpPr>
        <p:spPr>
          <a:xfrm>
            <a:off x="1190625" y="1993900"/>
            <a:ext cx="7191375" cy="4114800"/>
          </a:xfrm>
        </p:spPr>
        <p:txBody>
          <a:bodyPr/>
          <a:lstStyle/>
          <a:p>
            <a:r>
              <a:rPr lang="en-US" dirty="0" smtClean="0"/>
              <a:t>Many (many!) genome browsers available:</a:t>
            </a:r>
          </a:p>
          <a:p>
            <a:pPr lvl="1"/>
            <a:r>
              <a:rPr lang="en-US" dirty="0" smtClean="0"/>
              <a:t>UCSC Genome Browser</a:t>
            </a:r>
          </a:p>
          <a:p>
            <a:pPr lvl="1"/>
            <a:r>
              <a:rPr lang="en-US" dirty="0" err="1" smtClean="0"/>
              <a:t>Ensembl</a:t>
            </a:r>
            <a:endParaRPr lang="en-US" dirty="0" smtClean="0"/>
          </a:p>
          <a:p>
            <a:pPr lvl="1"/>
            <a:r>
              <a:rPr lang="en-US" dirty="0" err="1" smtClean="0"/>
              <a:t>Gbrowse</a:t>
            </a:r>
            <a:endParaRPr lang="en-US" dirty="0" smtClean="0"/>
          </a:p>
          <a:p>
            <a:pPr lvl="1"/>
            <a:r>
              <a:rPr lang="en-US" dirty="0" smtClean="0"/>
              <a:t>1000 Genomes Browser</a:t>
            </a:r>
          </a:p>
          <a:p>
            <a:pPr lvl="1"/>
            <a:r>
              <a:rPr lang="en-US" dirty="0" smtClean="0"/>
              <a:t>Integrative Genomics Viewer (IGV)</a:t>
            </a:r>
          </a:p>
          <a:p>
            <a:pPr lvl="1">
              <a:buNone/>
            </a:pPr>
            <a:r>
              <a:rPr lang="en-US" dirty="0" smtClean="0"/>
              <a:t>	…</a:t>
            </a:r>
          </a:p>
          <a:p>
            <a:pPr lvl="1"/>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Rectangle 4"/>
          <p:cNvSpPr/>
          <p:nvPr/>
        </p:nvSpPr>
        <p:spPr>
          <a:xfrm>
            <a:off x="1905000" y="5791200"/>
            <a:ext cx="6934200" cy="461665"/>
          </a:xfrm>
          <a:prstGeom prst="rect">
            <a:avLst/>
          </a:prstGeom>
        </p:spPr>
        <p:txBody>
          <a:bodyPr wrap="square">
            <a:spAutoFit/>
          </a:bodyPr>
          <a:lstStyle/>
          <a:p>
            <a:r>
              <a:rPr lang="en-US" dirty="0" smtClean="0"/>
              <a:t>http://</a:t>
            </a:r>
            <a:r>
              <a:rPr lang="en-US" dirty="0" err="1" smtClean="0"/>
              <a:t>www.bioinformatics.bbsrc.ac.uk/projects/seqmonk</a:t>
            </a:r>
            <a:r>
              <a:rPr lang="en-US" dirty="0" smtClean="0"/>
              <a:t>/</a:t>
            </a:r>
            <a:endParaRPr lang="en-US" dirty="0"/>
          </a:p>
        </p:txBody>
      </p:sp>
      <p:sp>
        <p:nvSpPr>
          <p:cNvPr id="6" name="Title 1"/>
          <p:cNvSpPr>
            <a:spLocks noGrp="1"/>
          </p:cNvSpPr>
          <p:nvPr>
            <p:ph type="title"/>
          </p:nvPr>
        </p:nvSpPr>
        <p:spPr>
          <a:xfrm>
            <a:off x="2095500" y="-76200"/>
            <a:ext cx="4991100" cy="1143000"/>
          </a:xfrm>
        </p:spPr>
        <p:txBody>
          <a:bodyPr/>
          <a:lstStyle/>
          <a:p>
            <a:r>
              <a:rPr lang="en-US" dirty="0" err="1" smtClean="0"/>
              <a:t>SeqMonk</a:t>
            </a:r>
            <a:endParaRPr lang="en-US" dirty="0"/>
          </a:p>
        </p:txBody>
      </p:sp>
      <p:pic>
        <p:nvPicPr>
          <p:cNvPr id="7" name="Picture 6"/>
          <p:cNvPicPr>
            <a:picLocks noChangeAspect="1"/>
          </p:cNvPicPr>
          <p:nvPr/>
        </p:nvPicPr>
        <p:blipFill>
          <a:blip r:embed="rId2"/>
          <a:stretch>
            <a:fillRect/>
          </a:stretch>
        </p:blipFill>
        <p:spPr>
          <a:xfrm>
            <a:off x="1447800" y="1066800"/>
            <a:ext cx="6553200" cy="471866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Beyond microarrays: RNA-seq</a:t>
            </a:r>
          </a:p>
        </p:txBody>
      </p:sp>
      <p:sp>
        <p:nvSpPr>
          <p:cNvPr id="30723" name="Content Placeholder 2"/>
          <p:cNvSpPr>
            <a:spLocks noGrp="1"/>
          </p:cNvSpPr>
          <p:nvPr>
            <p:ph idx="1"/>
          </p:nvPr>
        </p:nvSpPr>
        <p:spPr/>
        <p:txBody>
          <a:bodyPr>
            <a:normAutofit fontScale="85000" lnSpcReduction="20000"/>
          </a:bodyPr>
          <a:lstStyle/>
          <a:p>
            <a:pPr>
              <a:lnSpc>
                <a:spcPct val="120000"/>
              </a:lnSpc>
            </a:pPr>
            <a:r>
              <a:rPr lang="en-US" dirty="0" smtClean="0"/>
              <a:t>While microarrays revolutionized the study of gene expression, the hybridization-based approach has its limitations.</a:t>
            </a:r>
          </a:p>
          <a:p>
            <a:pPr lvl="1">
              <a:lnSpc>
                <a:spcPct val="120000"/>
              </a:lnSpc>
            </a:pPr>
            <a:r>
              <a:rPr lang="en-US" dirty="0" smtClean="0"/>
              <a:t>Knowledge of genome needed (probe generation)</a:t>
            </a:r>
          </a:p>
          <a:p>
            <a:pPr lvl="1">
              <a:lnSpc>
                <a:spcPct val="120000"/>
              </a:lnSpc>
            </a:pPr>
            <a:r>
              <a:rPr lang="en-US" dirty="0" smtClean="0"/>
              <a:t>Cross-hybridization between probes</a:t>
            </a:r>
          </a:p>
          <a:p>
            <a:pPr lvl="1">
              <a:lnSpc>
                <a:spcPct val="120000"/>
              </a:lnSpc>
            </a:pPr>
            <a:r>
              <a:rPr lang="en-US" dirty="0" smtClean="0"/>
              <a:t>Inability to identify novel transcripts</a:t>
            </a:r>
          </a:p>
          <a:p>
            <a:pPr>
              <a:lnSpc>
                <a:spcPct val="120000"/>
              </a:lnSpc>
            </a:pPr>
            <a:r>
              <a:rPr lang="en-US" dirty="0" smtClean="0"/>
              <a:t>Direct sequencing of RNA (RNA-</a:t>
            </a:r>
            <a:r>
              <a:rPr lang="en-US" dirty="0" err="1" smtClean="0"/>
              <a:t>seq</a:t>
            </a:r>
            <a:r>
              <a:rPr lang="en-US" dirty="0" smtClean="0"/>
              <a:t>) provides greatly increased scope for gene expression analysis.</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0999" y="609600"/>
            <a:ext cx="8389155" cy="5715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Quantifying expression</a:t>
            </a:r>
          </a:p>
        </p:txBody>
      </p:sp>
      <p:sp>
        <p:nvSpPr>
          <p:cNvPr id="59395" name="Content Placeholder 2"/>
          <p:cNvSpPr>
            <a:spLocks noGrp="1"/>
          </p:cNvSpPr>
          <p:nvPr>
            <p:ph idx="1"/>
          </p:nvPr>
        </p:nvSpPr>
        <p:spPr>
          <a:xfrm>
            <a:off x="533400" y="1993900"/>
            <a:ext cx="8001000" cy="4114800"/>
          </a:xfrm>
        </p:spPr>
        <p:txBody>
          <a:bodyPr/>
          <a:lstStyle/>
          <a:p>
            <a:r>
              <a:rPr lang="en-US" dirty="0" smtClean="0"/>
              <a:t>Based on the “depth” of reads aligned to the genome, an assessment of gene (or </a:t>
            </a:r>
            <a:r>
              <a:rPr lang="en-US" dirty="0" err="1" smtClean="0"/>
              <a:t>exon</a:t>
            </a:r>
            <a:r>
              <a:rPr lang="en-US" dirty="0" smtClean="0"/>
              <a:t>) expression level can be made for each transcript of interest.</a:t>
            </a:r>
          </a:p>
          <a:p>
            <a:r>
              <a:rPr lang="en-US" dirty="0" smtClean="0"/>
              <a:t>Statistical methods can then be used to detect transcripts undergoing significant changes in expression between experimental conditions.  </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7" name="Title 1"/>
          <p:cNvSpPr>
            <a:spLocks noGrp="1"/>
          </p:cNvSpPr>
          <p:nvPr>
            <p:ph type="title"/>
          </p:nvPr>
        </p:nvSpPr>
        <p:spPr>
          <a:xfrm>
            <a:off x="1295400" y="0"/>
            <a:ext cx="7046913" cy="1143000"/>
          </a:xfrm>
        </p:spPr>
        <p:txBody>
          <a:bodyPr/>
          <a:lstStyle/>
          <a:p>
            <a:r>
              <a:rPr lang="en-US" smtClean="0"/>
              <a:t>Transcript length bias</a:t>
            </a:r>
          </a:p>
        </p:txBody>
      </p:sp>
      <p:sp>
        <p:nvSpPr>
          <p:cNvPr id="62468" name="Content Placeholder 2"/>
          <p:cNvSpPr>
            <a:spLocks noGrp="1"/>
          </p:cNvSpPr>
          <p:nvPr>
            <p:ph idx="1"/>
          </p:nvPr>
        </p:nvSpPr>
        <p:spPr>
          <a:xfrm>
            <a:off x="457200" y="1384300"/>
            <a:ext cx="8305800" cy="4114800"/>
          </a:xfrm>
        </p:spPr>
        <p:txBody>
          <a:bodyPr/>
          <a:lstStyle/>
          <a:p>
            <a:r>
              <a:rPr lang="en-US" dirty="0" smtClean="0"/>
              <a:t>Often standardize raw counts of reads per transcript, by transcript length to avoid bias.</a:t>
            </a:r>
          </a:p>
          <a:p>
            <a:r>
              <a:rPr lang="en-US" dirty="0" smtClean="0"/>
              <a:t>RPKM = “Reads per </a:t>
            </a:r>
            <a:r>
              <a:rPr lang="en-US" dirty="0" err="1" smtClean="0"/>
              <a:t>kilobase</a:t>
            </a:r>
            <a:r>
              <a:rPr lang="en-US" dirty="0" smtClean="0"/>
              <a:t> of </a:t>
            </a:r>
            <a:r>
              <a:rPr lang="en-US" dirty="0" err="1" smtClean="0"/>
              <a:t>exon</a:t>
            </a:r>
            <a:r>
              <a:rPr lang="en-US" dirty="0" smtClean="0"/>
              <a:t> model per million mapped reads” (</a:t>
            </a:r>
            <a:r>
              <a:rPr lang="en-US" dirty="0" err="1" smtClean="0"/>
              <a:t>Mortazavi</a:t>
            </a:r>
            <a:r>
              <a:rPr lang="en-US" dirty="0" smtClean="0"/>
              <a:t> et al, </a:t>
            </a:r>
            <a:r>
              <a:rPr lang="en-US" i="1" dirty="0" smtClean="0"/>
              <a:t>Nature Methods,</a:t>
            </a:r>
            <a:r>
              <a:rPr lang="en-US" dirty="0" smtClean="0"/>
              <a:t> 2008).</a:t>
            </a:r>
          </a:p>
          <a:p>
            <a:r>
              <a:rPr lang="en-US" dirty="0" smtClean="0"/>
              <a:t>RPKM normalizes “for RNA length and for the total read number in the measurement”.</a:t>
            </a:r>
          </a:p>
          <a:p>
            <a:endParaRPr lang="en-US" dirty="0" smtClean="0"/>
          </a:p>
          <a:p>
            <a:endParaRPr lang="en-US" dirty="0" smtClean="0"/>
          </a:p>
        </p:txBody>
      </p:sp>
      <p:graphicFrame>
        <p:nvGraphicFramePr>
          <p:cNvPr id="62466" name="Object 2"/>
          <p:cNvGraphicFramePr>
            <a:graphicFrameLocks noChangeAspect="1"/>
          </p:cNvGraphicFramePr>
          <p:nvPr/>
        </p:nvGraphicFramePr>
        <p:xfrm>
          <a:off x="838200" y="5257800"/>
          <a:ext cx="7516813" cy="838200"/>
        </p:xfrm>
        <a:graphic>
          <a:graphicData uri="http://schemas.openxmlformats.org/presentationml/2006/ole">
            <p:oleObj spid="_x0000_s344066" name="Equation" r:id="rId3" imgW="3416300" imgH="381000" progId="Equation.3">
              <p:embed/>
            </p:oleObj>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62467" name="Title 1"/>
          <p:cNvSpPr>
            <a:spLocks noGrp="1"/>
          </p:cNvSpPr>
          <p:nvPr>
            <p:ph type="title"/>
          </p:nvPr>
        </p:nvSpPr>
        <p:spPr>
          <a:xfrm>
            <a:off x="1295400" y="0"/>
            <a:ext cx="7046913" cy="1143000"/>
          </a:xfrm>
        </p:spPr>
        <p:txBody>
          <a:bodyPr/>
          <a:lstStyle/>
          <a:p>
            <a:r>
              <a:rPr lang="en-US" dirty="0" smtClean="0"/>
              <a:t>Notes on RPKM</a:t>
            </a:r>
          </a:p>
        </p:txBody>
      </p:sp>
      <p:sp>
        <p:nvSpPr>
          <p:cNvPr id="62468" name="Content Placeholder 2"/>
          <p:cNvSpPr>
            <a:spLocks noGrp="1"/>
          </p:cNvSpPr>
          <p:nvPr>
            <p:ph idx="1"/>
          </p:nvPr>
        </p:nvSpPr>
        <p:spPr>
          <a:xfrm>
            <a:off x="457200" y="1384300"/>
            <a:ext cx="8305800" cy="4114800"/>
          </a:xfrm>
        </p:spPr>
        <p:txBody>
          <a:bodyPr/>
          <a:lstStyle/>
          <a:p>
            <a:r>
              <a:rPr lang="en-US" dirty="0" smtClean="0"/>
              <a:t>For paired-end data, </a:t>
            </a:r>
            <a:r>
              <a:rPr lang="en-US" i="1" dirty="0" smtClean="0"/>
              <a:t>FPKM</a:t>
            </a:r>
            <a:r>
              <a:rPr lang="en-US" dirty="0" smtClean="0"/>
              <a:t>, is often used (e.g., by Cufflinks) to count </a:t>
            </a:r>
            <a:r>
              <a:rPr lang="en-US" u="sng" dirty="0" smtClean="0"/>
              <a:t>F</a:t>
            </a:r>
            <a:r>
              <a:rPr lang="en-US" dirty="0" smtClean="0"/>
              <a:t>ragments rather than </a:t>
            </a:r>
            <a:r>
              <a:rPr lang="en-US" u="sng" dirty="0" smtClean="0"/>
              <a:t>R</a:t>
            </a:r>
            <a:r>
              <a:rPr lang="en-US" dirty="0" smtClean="0"/>
              <a:t>eads.</a:t>
            </a:r>
          </a:p>
          <a:p>
            <a:r>
              <a:rPr lang="en-US" dirty="0" smtClean="0"/>
              <a:t>A number of authors have pointed out problems with RPKM and FPKM normalization.</a:t>
            </a:r>
          </a:p>
          <a:p>
            <a:pPr lvl="1"/>
            <a:r>
              <a:rPr lang="en-US" dirty="0" smtClean="0"/>
              <a:t>Differences in counts distribution across samples</a:t>
            </a:r>
          </a:p>
          <a:p>
            <a:pPr lvl="1"/>
            <a:r>
              <a:rPr lang="en-US" dirty="0" smtClean="0"/>
              <a:t>Per-gene GC content detection differences</a:t>
            </a:r>
          </a:p>
          <a:p>
            <a:pPr lvl="1"/>
            <a:r>
              <a:rPr lang="en-US" dirty="0" smtClean="0"/>
              <a:t>Cross-sample GC content differences</a:t>
            </a:r>
          </a:p>
          <a:p>
            <a:r>
              <a:rPr lang="en-US" dirty="0" smtClean="0"/>
              <a:t>Increasingly sophisticated algorithms are being developed to deal with these issues.</a:t>
            </a:r>
          </a:p>
          <a:p>
            <a:pPr>
              <a:buNone/>
            </a:pPr>
            <a:endParaRPr lang="en-US" dirty="0" smtClean="0"/>
          </a:p>
          <a:p>
            <a:pPr lvl="1"/>
            <a:endParaRPr lang="en-US" dirty="0" smtClean="0"/>
          </a:p>
          <a:p>
            <a:pPr>
              <a:buNone/>
            </a:pPr>
            <a:endParaRPr lang="en-US" dirty="0" smtClean="0"/>
          </a:p>
          <a:p>
            <a:pPr>
              <a:buNone/>
            </a:pPr>
            <a:endParaRPr lang="en-US" dirty="0" smtClean="0"/>
          </a:p>
          <a:p>
            <a:endParaRPr lang="en-US" dirty="0" smtClean="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a:t>
            </a:r>
            <a:r>
              <a:rPr lang="en-US" dirty="0" err="1" smtClean="0"/>
              <a:t>seq</a:t>
            </a:r>
            <a:r>
              <a:rPr lang="en-US" dirty="0" smtClean="0"/>
              <a:t> walkthrough</a:t>
            </a:r>
            <a:endParaRPr lang="en-US" dirty="0"/>
          </a:p>
        </p:txBody>
      </p:sp>
      <p:sp>
        <p:nvSpPr>
          <p:cNvPr id="3" name="Content Placeholder 2"/>
          <p:cNvSpPr>
            <a:spLocks noGrp="1"/>
          </p:cNvSpPr>
          <p:nvPr>
            <p:ph idx="1"/>
          </p:nvPr>
        </p:nvSpPr>
        <p:spPr>
          <a:xfrm>
            <a:off x="838200" y="1993900"/>
            <a:ext cx="7772400" cy="4114800"/>
          </a:xfrm>
        </p:spPr>
        <p:txBody>
          <a:bodyPr/>
          <a:lstStyle/>
          <a:p>
            <a:r>
              <a:rPr lang="en-US" dirty="0" smtClean="0"/>
              <a:t>View aligned data in </a:t>
            </a:r>
            <a:r>
              <a:rPr lang="en-US" dirty="0" err="1" smtClean="0"/>
              <a:t>SeqMonk</a:t>
            </a:r>
            <a:endParaRPr lang="en-US" dirty="0" smtClean="0"/>
          </a:p>
          <a:p>
            <a:r>
              <a:rPr lang="en-US" dirty="0" smtClean="0"/>
              <a:t>Generate counts for each gene</a:t>
            </a:r>
          </a:p>
          <a:p>
            <a:r>
              <a:rPr lang="en-US" dirty="0" smtClean="0"/>
              <a:t>Export and perform differential expression analysis via </a:t>
            </a:r>
            <a:r>
              <a:rPr lang="en-US" dirty="0" err="1" smtClean="0"/>
              <a:t>limma</a:t>
            </a:r>
            <a:r>
              <a:rPr lang="en-US" dirty="0" smtClean="0"/>
              <a:t> in </a:t>
            </a:r>
            <a:r>
              <a:rPr lang="en-US" dirty="0" err="1" smtClean="0"/>
              <a:t>GenePattern</a:t>
            </a:r>
            <a:endParaRPr lang="en-US" dirty="0" smtClean="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8600" y="228600"/>
            <a:ext cx="6858000" cy="2282603"/>
          </a:xfrm>
          <a:prstGeom prst="rect">
            <a:avLst/>
          </a:prstGeom>
        </p:spPr>
      </p:pic>
      <p:pic>
        <p:nvPicPr>
          <p:cNvPr id="5" name="Picture 4"/>
          <p:cNvPicPr>
            <a:picLocks noChangeAspect="1"/>
          </p:cNvPicPr>
          <p:nvPr/>
        </p:nvPicPr>
        <p:blipFill>
          <a:blip r:embed="rId3"/>
          <a:stretch>
            <a:fillRect/>
          </a:stretch>
        </p:blipFill>
        <p:spPr>
          <a:xfrm>
            <a:off x="4432300" y="2711304"/>
            <a:ext cx="4406900" cy="317500"/>
          </a:xfrm>
          <a:prstGeom prst="rect">
            <a:avLst/>
          </a:prstGeom>
        </p:spPr>
      </p:pic>
      <p:pic>
        <p:nvPicPr>
          <p:cNvPr id="6" name="Picture 5"/>
          <p:cNvPicPr>
            <a:picLocks noChangeAspect="1"/>
          </p:cNvPicPr>
          <p:nvPr/>
        </p:nvPicPr>
        <p:blipFill>
          <a:blip r:embed="rId4"/>
          <a:stretch>
            <a:fillRect/>
          </a:stretch>
        </p:blipFill>
        <p:spPr>
          <a:xfrm>
            <a:off x="228600" y="2590800"/>
            <a:ext cx="3860800" cy="558800"/>
          </a:xfrm>
          <a:prstGeom prst="rect">
            <a:avLst/>
          </a:prstGeom>
        </p:spPr>
      </p:pic>
      <p:sp>
        <p:nvSpPr>
          <p:cNvPr id="7" name="Content Placeholder 2"/>
          <p:cNvSpPr>
            <a:spLocks noGrp="1"/>
          </p:cNvSpPr>
          <p:nvPr>
            <p:ph idx="1"/>
          </p:nvPr>
        </p:nvSpPr>
        <p:spPr>
          <a:xfrm>
            <a:off x="381000" y="3594100"/>
            <a:ext cx="8534400" cy="2578100"/>
          </a:xfrm>
        </p:spPr>
        <p:txBody>
          <a:bodyPr/>
          <a:lstStyle/>
          <a:p>
            <a:r>
              <a:rPr lang="en-US" dirty="0" smtClean="0"/>
              <a:t>Data obtained from yeast RNA-</a:t>
            </a:r>
            <a:r>
              <a:rPr lang="en-US" dirty="0" err="1" smtClean="0"/>
              <a:t>seq</a:t>
            </a:r>
            <a:r>
              <a:rPr lang="en-US" dirty="0" smtClean="0"/>
              <a:t> experiment</a:t>
            </a:r>
          </a:p>
          <a:p>
            <a:r>
              <a:rPr lang="en-US" dirty="0" smtClean="0"/>
              <a:t>Wild-type </a:t>
            </a:r>
            <a:r>
              <a:rPr lang="en-US" i="1" dirty="0" smtClean="0"/>
              <a:t>versus</a:t>
            </a:r>
            <a:r>
              <a:rPr lang="en-US" dirty="0" smtClean="0"/>
              <a:t> RNA degradation mutants </a:t>
            </a:r>
          </a:p>
          <a:p>
            <a:r>
              <a:rPr lang="en-US" dirty="0" smtClean="0"/>
              <a:t>Subset of data (chromosome 1)</a:t>
            </a:r>
          </a:p>
          <a:p>
            <a:r>
              <a:rPr lang="en-US" dirty="0" smtClean="0"/>
              <a:t>Six samples (3 WT / 3 MT)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381000"/>
            <a:ext cx="7763565" cy="56388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152400"/>
            <a:ext cx="7696200" cy="6158996"/>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9853" y="152400"/>
            <a:ext cx="8262347" cy="60960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49853" y="152400"/>
            <a:ext cx="8262347" cy="6096000"/>
          </a:xfrm>
          <a:prstGeom prst="rect">
            <a:avLst/>
          </a:prstGeom>
        </p:spPr>
      </p:pic>
      <p:pic>
        <p:nvPicPr>
          <p:cNvPr id="3" name="Picture 2"/>
          <p:cNvPicPr>
            <a:picLocks noChangeAspect="1"/>
          </p:cNvPicPr>
          <p:nvPr/>
        </p:nvPicPr>
        <p:blipFill>
          <a:blip r:embed="rId3"/>
          <a:stretch>
            <a:fillRect/>
          </a:stretch>
        </p:blipFill>
        <p:spPr>
          <a:xfrm>
            <a:off x="2514600" y="1371600"/>
            <a:ext cx="4173071" cy="3733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2770" name="Title 1"/>
          <p:cNvSpPr>
            <a:spLocks noGrp="1"/>
          </p:cNvSpPr>
          <p:nvPr>
            <p:ph type="title"/>
          </p:nvPr>
        </p:nvSpPr>
        <p:spPr>
          <a:xfrm>
            <a:off x="1066800" y="0"/>
            <a:ext cx="7046913" cy="1143000"/>
          </a:xfrm>
        </p:spPr>
        <p:txBody>
          <a:bodyPr/>
          <a:lstStyle/>
          <a:p>
            <a:r>
              <a:rPr lang="en-US" dirty="0" smtClean="0"/>
              <a:t>RNA-</a:t>
            </a:r>
            <a:r>
              <a:rPr lang="en-US" dirty="0" err="1" smtClean="0"/>
              <a:t>seq</a:t>
            </a:r>
            <a:r>
              <a:rPr lang="en-US" dirty="0" smtClean="0"/>
              <a:t>: generating sequence</a:t>
            </a:r>
          </a:p>
        </p:txBody>
      </p:sp>
      <p:pic>
        <p:nvPicPr>
          <p:cNvPr id="32771" name="Picture 3"/>
          <p:cNvPicPr>
            <a:picLocks noChangeAspect="1"/>
          </p:cNvPicPr>
          <p:nvPr/>
        </p:nvPicPr>
        <p:blipFill>
          <a:blip r:embed="rId2"/>
          <a:srcRect/>
          <a:stretch>
            <a:fillRect/>
          </a:stretch>
        </p:blipFill>
        <p:spPr bwMode="auto">
          <a:xfrm>
            <a:off x="762000" y="990600"/>
            <a:ext cx="7531100" cy="4457700"/>
          </a:xfrm>
          <a:prstGeom prst="rect">
            <a:avLst/>
          </a:prstGeom>
          <a:noFill/>
          <a:ln w="9525">
            <a:noFill/>
            <a:miter lim="800000"/>
            <a:headEnd/>
            <a:tailEnd/>
          </a:ln>
        </p:spPr>
      </p:pic>
      <p:sp>
        <p:nvSpPr>
          <p:cNvPr id="32772" name="Rectangle 4"/>
          <p:cNvSpPr>
            <a:spLocks noChangeArrowheads="1"/>
          </p:cNvSpPr>
          <p:nvPr/>
        </p:nvSpPr>
        <p:spPr bwMode="auto">
          <a:xfrm>
            <a:off x="228600" y="5562600"/>
            <a:ext cx="8915400" cy="369887"/>
          </a:xfrm>
          <a:prstGeom prst="rect">
            <a:avLst/>
          </a:prstGeom>
          <a:noFill/>
          <a:ln w="9525">
            <a:noFill/>
            <a:miter lim="800000"/>
            <a:headEnd/>
            <a:tailEnd/>
          </a:ln>
        </p:spPr>
        <p:txBody>
          <a:bodyPr>
            <a:prstTxWarp prst="textNoShape">
              <a:avLst/>
            </a:prstTxWarp>
            <a:spAutoFit/>
          </a:bodyPr>
          <a:lstStyle/>
          <a:p>
            <a:r>
              <a:rPr lang="en-US" dirty="0"/>
              <a:t>Wang, Z., et al,. (2009). </a:t>
            </a:r>
            <a:r>
              <a:rPr lang="en-US" i="1" dirty="0"/>
              <a:t>Nature Reviews Genetics, 10(1), 57–63.</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228600"/>
            <a:ext cx="7763565" cy="5638800"/>
          </a:xfrm>
          <a:prstGeom prst="rect">
            <a:avLst/>
          </a:prstGeom>
        </p:spPr>
      </p:pic>
      <p:pic>
        <p:nvPicPr>
          <p:cNvPr id="3" name="Picture 2"/>
          <p:cNvPicPr>
            <a:picLocks noChangeAspect="1"/>
          </p:cNvPicPr>
          <p:nvPr/>
        </p:nvPicPr>
        <p:blipFill>
          <a:blip r:embed="rId3"/>
          <a:stretch>
            <a:fillRect/>
          </a:stretch>
        </p:blipFill>
        <p:spPr>
          <a:xfrm>
            <a:off x="2667000" y="825500"/>
            <a:ext cx="4445000" cy="388937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5800" y="381000"/>
            <a:ext cx="7645400" cy="555297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09600" y="76200"/>
            <a:ext cx="8026400" cy="608316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5800" y="304800"/>
            <a:ext cx="7645400" cy="5552975"/>
          </a:xfrm>
          <a:prstGeom prst="rect">
            <a:avLst/>
          </a:prstGeom>
        </p:spPr>
      </p:pic>
      <p:pic>
        <p:nvPicPr>
          <p:cNvPr id="4" name="Picture 3"/>
          <p:cNvPicPr>
            <a:picLocks noChangeAspect="1"/>
          </p:cNvPicPr>
          <p:nvPr/>
        </p:nvPicPr>
        <p:blipFill>
          <a:blip r:embed="rId3"/>
          <a:stretch>
            <a:fillRect/>
          </a:stretch>
        </p:blipFill>
        <p:spPr>
          <a:xfrm>
            <a:off x="1600200" y="1066800"/>
            <a:ext cx="5892559" cy="45212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85800" y="304800"/>
            <a:ext cx="7645400" cy="5552975"/>
          </a:xfrm>
          <a:prstGeom prst="rect">
            <a:avLst/>
          </a:prstGeom>
        </p:spPr>
      </p:pic>
      <p:pic>
        <p:nvPicPr>
          <p:cNvPr id="6" name="Picture 5"/>
          <p:cNvPicPr>
            <a:picLocks noChangeAspect="1"/>
          </p:cNvPicPr>
          <p:nvPr/>
        </p:nvPicPr>
        <p:blipFill>
          <a:blip r:embed="rId3"/>
          <a:stretch>
            <a:fillRect/>
          </a:stretch>
        </p:blipFill>
        <p:spPr>
          <a:xfrm>
            <a:off x="2032000" y="1536700"/>
            <a:ext cx="5080000" cy="3175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228600"/>
            <a:ext cx="8382000" cy="5891579"/>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81000" y="304800"/>
            <a:ext cx="8382000" cy="5870017"/>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533400"/>
            <a:ext cx="8356600" cy="501396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04800"/>
            <a:ext cx="8399462" cy="5867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 y="304800"/>
            <a:ext cx="8382000" cy="558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3794" name="Title 1"/>
          <p:cNvSpPr>
            <a:spLocks noGrp="1"/>
          </p:cNvSpPr>
          <p:nvPr>
            <p:ph type="title"/>
          </p:nvPr>
        </p:nvSpPr>
        <p:spPr>
          <a:xfrm>
            <a:off x="762000" y="228600"/>
            <a:ext cx="7732713" cy="1143000"/>
          </a:xfrm>
        </p:spPr>
        <p:txBody>
          <a:bodyPr/>
          <a:lstStyle/>
          <a:p>
            <a:r>
              <a:rPr lang="en-US" dirty="0" smtClean="0"/>
              <a:t>RNA-</a:t>
            </a:r>
            <a:r>
              <a:rPr lang="en-US" dirty="0" err="1" smtClean="0"/>
              <a:t>seq</a:t>
            </a:r>
            <a:r>
              <a:rPr lang="en-US" dirty="0" smtClean="0"/>
              <a:t>: gene expression data</a:t>
            </a:r>
          </a:p>
        </p:txBody>
      </p:sp>
      <p:pic>
        <p:nvPicPr>
          <p:cNvPr id="33795" name="Picture 3"/>
          <p:cNvPicPr>
            <a:picLocks noChangeAspect="1"/>
          </p:cNvPicPr>
          <p:nvPr/>
        </p:nvPicPr>
        <p:blipFill>
          <a:blip r:embed="rId2"/>
          <a:srcRect/>
          <a:stretch>
            <a:fillRect/>
          </a:stretch>
        </p:blipFill>
        <p:spPr bwMode="auto">
          <a:xfrm>
            <a:off x="304800" y="1371600"/>
            <a:ext cx="8483600" cy="4076700"/>
          </a:xfrm>
          <a:prstGeom prst="rect">
            <a:avLst/>
          </a:prstGeom>
          <a:noFill/>
          <a:ln w="9525">
            <a:noFill/>
            <a:miter lim="800000"/>
            <a:headEnd/>
            <a:tailEnd/>
          </a:ln>
        </p:spPr>
      </p:pic>
      <p:sp>
        <p:nvSpPr>
          <p:cNvPr id="33796" name="Rectangle 4"/>
          <p:cNvSpPr>
            <a:spLocks noChangeArrowheads="1"/>
          </p:cNvSpPr>
          <p:nvPr/>
        </p:nvSpPr>
        <p:spPr bwMode="auto">
          <a:xfrm>
            <a:off x="152400" y="5715000"/>
            <a:ext cx="8915400" cy="369887"/>
          </a:xfrm>
          <a:prstGeom prst="rect">
            <a:avLst/>
          </a:prstGeom>
          <a:noFill/>
          <a:ln w="9525">
            <a:noFill/>
            <a:miter lim="800000"/>
            <a:headEnd/>
            <a:tailEnd/>
          </a:ln>
        </p:spPr>
        <p:txBody>
          <a:bodyPr>
            <a:prstTxWarp prst="textNoShape">
              <a:avLst/>
            </a:prstTxWarp>
            <a:spAutoFit/>
          </a:bodyPr>
          <a:lstStyle/>
          <a:p>
            <a:r>
              <a:rPr lang="en-US" dirty="0"/>
              <a:t>Wang, Z., et al,. (2009). </a:t>
            </a:r>
            <a:r>
              <a:rPr lang="en-US" i="1" dirty="0"/>
              <a:t>Nature Reviews Genetics, 10(1), 57–63.</a:t>
            </a:r>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63871" y="152400"/>
            <a:ext cx="8222929" cy="624840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75939" y="152400"/>
            <a:ext cx="8210861" cy="62484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228600"/>
            <a:ext cx="8305800" cy="6119571"/>
          </a:xfrm>
          <a:prstGeom prst="rect">
            <a:avLst/>
          </a:prstGeom>
        </p:spPr>
      </p:pic>
      <p:pic>
        <p:nvPicPr>
          <p:cNvPr id="4" name="Picture 3"/>
          <p:cNvPicPr>
            <a:picLocks noChangeAspect="1"/>
          </p:cNvPicPr>
          <p:nvPr/>
        </p:nvPicPr>
        <p:blipFill>
          <a:blip r:embed="rId3"/>
          <a:stretch>
            <a:fillRect/>
          </a:stretch>
        </p:blipFill>
        <p:spPr>
          <a:xfrm>
            <a:off x="1397000" y="1689101"/>
            <a:ext cx="6350000" cy="3175000"/>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62000" y="228600"/>
            <a:ext cx="7543800" cy="613260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6322" name="Object 2"/>
          <p:cNvGraphicFramePr>
            <a:graphicFrameLocks noChangeAspect="1"/>
          </p:cNvGraphicFramePr>
          <p:nvPr/>
        </p:nvGraphicFramePr>
        <p:xfrm>
          <a:off x="533400" y="1143000"/>
          <a:ext cx="8026400" cy="5295900"/>
        </p:xfrm>
        <a:graphic>
          <a:graphicData uri="http://schemas.openxmlformats.org/presentationml/2006/ole">
            <p:oleObj spid="_x0000_s345090" name="Microsoft Excel 97 - 2004 Worksheet" r:id="rId3" imgW="8026400" imgH="5295900" progId="Excel.Sheet.8">
              <p:link updateAutomatic="1"/>
            </p:oleObj>
          </a:graphicData>
        </a:graphic>
      </p:graphicFrame>
      <p:sp>
        <p:nvSpPr>
          <p:cNvPr id="5" name="Title 1"/>
          <p:cNvSpPr>
            <a:spLocks noGrp="1"/>
          </p:cNvSpPr>
          <p:nvPr>
            <p:ph type="title"/>
          </p:nvPr>
        </p:nvSpPr>
        <p:spPr>
          <a:xfrm>
            <a:off x="457200" y="76200"/>
            <a:ext cx="8229600" cy="1143000"/>
          </a:xfrm>
        </p:spPr>
        <p:txBody>
          <a:bodyPr/>
          <a:lstStyle/>
          <a:p>
            <a:r>
              <a:rPr lang="en-US" dirty="0" smtClean="0"/>
              <a:t>Data: logged RPKM values</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046913" cy="1143000"/>
          </a:xfrm>
        </p:spPr>
        <p:txBody>
          <a:bodyPr/>
          <a:lstStyle/>
          <a:p>
            <a:r>
              <a:rPr lang="en-US" dirty="0" smtClean="0"/>
              <a:t>What is our goal?</a:t>
            </a:r>
            <a:endParaRPr lang="en-US" dirty="0"/>
          </a:p>
        </p:txBody>
      </p:sp>
      <p:sp>
        <p:nvSpPr>
          <p:cNvPr id="3" name="Content Placeholder 2"/>
          <p:cNvSpPr>
            <a:spLocks noGrp="1"/>
          </p:cNvSpPr>
          <p:nvPr>
            <p:ph idx="1"/>
          </p:nvPr>
        </p:nvSpPr>
        <p:spPr>
          <a:xfrm>
            <a:off x="609600" y="1828800"/>
            <a:ext cx="8001000" cy="4114800"/>
          </a:xfrm>
        </p:spPr>
        <p:txBody>
          <a:bodyPr/>
          <a:lstStyle/>
          <a:p>
            <a:r>
              <a:rPr lang="en-US" dirty="0" smtClean="0"/>
              <a:t>For each gene, we want to determine whether there is a significant difference in expression between the two yeast genotypes (wild-type and mutant): this is referred to as </a:t>
            </a:r>
            <a:r>
              <a:rPr lang="en-US" i="1" dirty="0" smtClean="0"/>
              <a:t>differential expression.</a:t>
            </a:r>
            <a:endParaRPr lang="en-US" dirty="0" smtClean="0"/>
          </a:p>
          <a:p>
            <a:r>
              <a:rPr lang="en-US" dirty="0" smtClean="0"/>
              <a:t>Question: if we see a difference, are we actually observing differential expression, or is it due to chance variation?</a:t>
            </a:r>
          </a:p>
          <a:p>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7412" name="Rectangle 2"/>
          <p:cNvSpPr>
            <a:spLocks noGrp="1" noChangeArrowheads="1"/>
          </p:cNvSpPr>
          <p:nvPr>
            <p:ph type="title"/>
          </p:nvPr>
        </p:nvSpPr>
        <p:spPr/>
        <p:txBody>
          <a:bodyPr/>
          <a:lstStyle/>
          <a:p>
            <a:pPr eaLnBrk="1" hangingPunct="1"/>
            <a:r>
              <a:rPr lang="en-US" dirty="0"/>
              <a:t>Fold </a:t>
            </a:r>
            <a:r>
              <a:rPr lang="en-US" dirty="0" smtClean="0"/>
              <a:t>changes</a:t>
            </a:r>
            <a:endParaRPr lang="en-US" dirty="0"/>
          </a:p>
        </p:txBody>
      </p:sp>
      <p:sp>
        <p:nvSpPr>
          <p:cNvPr id="17413" name="Rectangle 3"/>
          <p:cNvSpPr>
            <a:spLocks noGrp="1" noChangeArrowheads="1"/>
          </p:cNvSpPr>
          <p:nvPr>
            <p:ph type="body" sz="half" idx="1"/>
          </p:nvPr>
        </p:nvSpPr>
        <p:spPr>
          <a:xfrm>
            <a:off x="457200" y="1371600"/>
            <a:ext cx="8001000" cy="4876800"/>
          </a:xfrm>
        </p:spPr>
        <p:txBody>
          <a:bodyPr/>
          <a:lstStyle/>
          <a:p>
            <a:pPr eaLnBrk="1" hangingPunct="1"/>
            <a:r>
              <a:rPr lang="en-US" sz="2400" dirty="0"/>
              <a:t>Differential expression</a:t>
            </a:r>
            <a:r>
              <a:rPr lang="en-US" sz="2400" dirty="0" smtClean="0"/>
              <a:t> is </a:t>
            </a:r>
            <a:r>
              <a:rPr lang="en-US" sz="2400" dirty="0"/>
              <a:t>often reported as a fold </a:t>
            </a:r>
            <a:r>
              <a:rPr lang="en-US" sz="2400" dirty="0" smtClean="0"/>
              <a:t>change (e.g., between mutant and wild-type):</a:t>
            </a:r>
          </a:p>
          <a:p>
            <a:pPr eaLnBrk="1" hangingPunct="1">
              <a:buNone/>
            </a:pPr>
            <a:r>
              <a:rPr lang="en-US" sz="3000" dirty="0" smtClean="0"/>
              <a:t> </a:t>
            </a:r>
          </a:p>
          <a:p>
            <a:pPr eaLnBrk="1" hangingPunct="1"/>
            <a:endParaRPr lang="en-US" sz="2400" dirty="0" smtClean="0"/>
          </a:p>
          <a:p>
            <a:pPr eaLnBrk="1" hangingPunct="1"/>
            <a:r>
              <a:rPr lang="en-US" sz="2400" dirty="0" smtClean="0"/>
              <a:t>Often </a:t>
            </a:r>
            <a:r>
              <a:rPr lang="en-US" sz="2400" dirty="0"/>
              <a:t>the log</a:t>
            </a:r>
            <a:r>
              <a:rPr lang="en-US" sz="2400" baseline="-25000" dirty="0"/>
              <a:t>2</a:t>
            </a:r>
            <a:r>
              <a:rPr lang="en-US" sz="2400" dirty="0"/>
              <a:t> scale is </a:t>
            </a:r>
            <a:r>
              <a:rPr lang="en-US" sz="2400" dirty="0" smtClean="0"/>
              <a:t>used:</a:t>
            </a:r>
          </a:p>
          <a:p>
            <a:pPr eaLnBrk="1" hangingPunct="1"/>
            <a:endParaRPr lang="en-US" sz="3300" dirty="0" smtClean="0"/>
          </a:p>
          <a:p>
            <a:pPr eaLnBrk="1" hangingPunct="1">
              <a:buNone/>
            </a:pPr>
            <a:endParaRPr lang="en-US" sz="2400" dirty="0" smtClean="0"/>
          </a:p>
          <a:p>
            <a:pPr eaLnBrk="1" hangingPunct="1"/>
            <a:endParaRPr lang="en-US" sz="2400" dirty="0" smtClean="0"/>
          </a:p>
          <a:p>
            <a:pPr eaLnBrk="1" hangingPunct="1"/>
            <a:r>
              <a:rPr lang="en-US" sz="2400" dirty="0" smtClean="0"/>
              <a:t>Initially (for microarray data), </a:t>
            </a:r>
            <a:r>
              <a:rPr lang="en-US" sz="2400" dirty="0"/>
              <a:t>genes with fold changes greater than 2 (log</a:t>
            </a:r>
            <a:r>
              <a:rPr lang="en-US" sz="2400" baseline="-25000" dirty="0"/>
              <a:t>2</a:t>
            </a:r>
            <a:r>
              <a:rPr lang="en-US" sz="2400" dirty="0"/>
              <a:t>(2) = 1) or less than 1/2 (log</a:t>
            </a:r>
            <a:r>
              <a:rPr lang="en-US" sz="2400" baseline="-25000" dirty="0"/>
              <a:t>2</a:t>
            </a:r>
            <a:r>
              <a:rPr lang="en-US" sz="2400" dirty="0"/>
              <a:t>(1/2) = −1) were considered to have undergone differential expression.</a:t>
            </a:r>
          </a:p>
        </p:txBody>
      </p:sp>
      <p:graphicFrame>
        <p:nvGraphicFramePr>
          <p:cNvPr id="17410" name="Object 2"/>
          <p:cNvGraphicFramePr>
            <a:graphicFrameLocks noChangeAspect="1"/>
          </p:cNvGraphicFramePr>
          <p:nvPr>
            <p:ph sz="quarter" idx="2"/>
          </p:nvPr>
        </p:nvGraphicFramePr>
        <p:xfrm>
          <a:off x="1876425" y="2438400"/>
          <a:ext cx="3562350" cy="587375"/>
        </p:xfrm>
        <a:graphic>
          <a:graphicData uri="http://schemas.openxmlformats.org/presentationml/2006/ole">
            <p:oleObj spid="_x0000_s348162" name="Equation" r:id="rId3" imgW="2387600" imgH="393700" progId="Equation.3">
              <p:embed/>
            </p:oleObj>
          </a:graphicData>
        </a:graphic>
      </p:graphicFrame>
      <p:graphicFrame>
        <p:nvGraphicFramePr>
          <p:cNvPr id="17411" name="Object 3"/>
          <p:cNvGraphicFramePr>
            <a:graphicFrameLocks noChangeAspect="1"/>
          </p:cNvGraphicFramePr>
          <p:nvPr>
            <p:ph sz="quarter" idx="3"/>
          </p:nvPr>
        </p:nvGraphicFramePr>
        <p:xfrm>
          <a:off x="786754" y="3752943"/>
          <a:ext cx="7976246" cy="1046162"/>
        </p:xfrm>
        <a:graphic>
          <a:graphicData uri="http://schemas.openxmlformats.org/presentationml/2006/ole">
            <p:oleObj spid="_x0000_s348163" name="Equation" r:id="rId4" imgW="4940300" imgH="647700" progId="Equation.3">
              <p:embed/>
            </p:oleObj>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990600" y="609600"/>
            <a:ext cx="7391400" cy="1143000"/>
          </a:xfrm>
        </p:spPr>
        <p:txBody>
          <a:bodyPr/>
          <a:lstStyle/>
          <a:p>
            <a:pPr eaLnBrk="1" hangingPunct="1"/>
            <a:r>
              <a:rPr lang="en-US" dirty="0"/>
              <a:t>Detecting changes in expression </a:t>
            </a:r>
          </a:p>
        </p:txBody>
      </p:sp>
      <p:sp>
        <p:nvSpPr>
          <p:cNvPr id="19459" name="Rectangle 3"/>
          <p:cNvSpPr>
            <a:spLocks noGrp="1" noChangeArrowheads="1"/>
          </p:cNvSpPr>
          <p:nvPr>
            <p:ph type="body" idx="1"/>
          </p:nvPr>
        </p:nvSpPr>
        <p:spPr>
          <a:xfrm>
            <a:off x="609600" y="1981200"/>
            <a:ext cx="8001000" cy="4114800"/>
          </a:xfrm>
        </p:spPr>
        <p:txBody>
          <a:bodyPr/>
          <a:lstStyle/>
          <a:p>
            <a:pPr eaLnBrk="1" hangingPunct="1">
              <a:lnSpc>
                <a:spcPct val="90000"/>
              </a:lnSpc>
            </a:pPr>
            <a:r>
              <a:rPr lang="en-US" dirty="0"/>
              <a:t>In order to determine whether a gene has undergone differential expression between two </a:t>
            </a:r>
            <a:r>
              <a:rPr lang="en-US" dirty="0" smtClean="0"/>
              <a:t>conditions (e.g., MT </a:t>
            </a:r>
            <a:r>
              <a:rPr lang="en-US" dirty="0" err="1" smtClean="0"/>
              <a:t>vs</a:t>
            </a:r>
            <a:r>
              <a:rPr lang="en-US" dirty="0" smtClean="0"/>
              <a:t> WT), </a:t>
            </a:r>
            <a:r>
              <a:rPr lang="en-US" dirty="0"/>
              <a:t>multiple observations are generally required</a:t>
            </a:r>
            <a:r>
              <a:rPr lang="en-US" dirty="0" smtClean="0"/>
              <a:t>.</a:t>
            </a:r>
            <a:endParaRPr lang="en-US" dirty="0" smtClean="0">
              <a:solidFill>
                <a:schemeClr val="accent2"/>
              </a:solidFill>
              <a:ea typeface="ＭＳ Ｐゴシック" charset="-128"/>
            </a:endParaRPr>
          </a:p>
          <a:p>
            <a:pPr eaLnBrk="1" hangingPunct="1">
              <a:lnSpc>
                <a:spcPct val="90000"/>
              </a:lnSpc>
            </a:pPr>
            <a:r>
              <a:rPr lang="en-US" dirty="0"/>
              <a:t>Assuming that we have multiple</a:t>
            </a:r>
            <a:r>
              <a:rPr lang="en-US" dirty="0" smtClean="0"/>
              <a:t> measurements </a:t>
            </a:r>
            <a:r>
              <a:rPr lang="en-US" dirty="0"/>
              <a:t>for a gene under each condition, basic statistical methods can be used to answer this question. </a:t>
            </a:r>
          </a:p>
          <a:p>
            <a:pPr lvl="1" eaLnBrk="1" hangingPunct="1">
              <a:lnSpc>
                <a:spcPct val="90000"/>
              </a:lnSpc>
            </a:pPr>
            <a:endParaRPr lang="en-US" dirty="0">
              <a:ea typeface="ＭＳ Ｐゴシック" charset="-128"/>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143000" y="381000"/>
            <a:ext cx="7046913" cy="1143000"/>
          </a:xfrm>
        </p:spPr>
        <p:txBody>
          <a:bodyPr/>
          <a:lstStyle/>
          <a:p>
            <a:pPr eaLnBrk="1" hangingPunct="1"/>
            <a:r>
              <a:rPr lang="en-US" sz="3400" dirty="0"/>
              <a:t>Determining differential expression</a:t>
            </a:r>
          </a:p>
        </p:txBody>
      </p:sp>
      <p:sp>
        <p:nvSpPr>
          <p:cNvPr id="20483" name="Rectangle 3"/>
          <p:cNvSpPr>
            <a:spLocks noGrp="1" noChangeArrowheads="1"/>
          </p:cNvSpPr>
          <p:nvPr>
            <p:ph type="body" idx="1"/>
          </p:nvPr>
        </p:nvSpPr>
        <p:spPr>
          <a:xfrm>
            <a:off x="533400" y="1600200"/>
            <a:ext cx="7924800" cy="4419600"/>
          </a:xfrm>
        </p:spPr>
        <p:txBody>
          <a:bodyPr/>
          <a:lstStyle/>
          <a:p>
            <a:pPr eaLnBrk="1" hangingPunct="1"/>
            <a:r>
              <a:rPr lang="en-US" sz="2400" dirty="0" smtClean="0"/>
              <a:t>In the yeast example, we are interested in detecting </a:t>
            </a:r>
            <a:r>
              <a:rPr lang="en-US" sz="2400" dirty="0"/>
              <a:t>differences in gene expression between two cell lines, mutant</a:t>
            </a:r>
            <a:r>
              <a:rPr lang="en-US" sz="2400" dirty="0" smtClean="0"/>
              <a:t> (MT) and </a:t>
            </a:r>
            <a:r>
              <a:rPr lang="en-US" sz="2400" dirty="0"/>
              <a:t>wild-</a:t>
            </a:r>
            <a:r>
              <a:rPr lang="en-US" sz="2400" dirty="0" smtClean="0"/>
              <a:t>type (WT).</a:t>
            </a:r>
          </a:p>
          <a:p>
            <a:pPr eaLnBrk="1" hangingPunct="1"/>
            <a:r>
              <a:rPr lang="en-US" sz="2400" dirty="0" smtClean="0"/>
              <a:t>We have three RNA-</a:t>
            </a:r>
            <a:r>
              <a:rPr lang="en-US" sz="2400" dirty="0" err="1" smtClean="0"/>
              <a:t>seq</a:t>
            </a:r>
            <a:r>
              <a:rPr lang="en-US" sz="2400" dirty="0" smtClean="0"/>
              <a:t> samples from each genotype (MT and WT).</a:t>
            </a:r>
          </a:p>
          <a:p>
            <a:pPr eaLnBrk="1" hangingPunct="1"/>
            <a:r>
              <a:rPr lang="en-US" sz="2400" dirty="0" smtClean="0"/>
              <a:t>The RNA-</a:t>
            </a:r>
            <a:r>
              <a:rPr lang="en-US" sz="2400" dirty="0" err="1" smtClean="0"/>
              <a:t>seq</a:t>
            </a:r>
            <a:r>
              <a:rPr lang="en-US" sz="2400" dirty="0" smtClean="0"/>
              <a:t> reads can be mapped to each gene in the yeast genome, and we can then generate logged RPKM data.</a:t>
            </a:r>
          </a:p>
          <a:p>
            <a:pPr eaLnBrk="1" hangingPunct="1"/>
            <a:r>
              <a:rPr lang="en-US" sz="2400" dirty="0" smtClean="0"/>
              <a:t>For </a:t>
            </a:r>
            <a:r>
              <a:rPr lang="en-US" sz="2400" dirty="0"/>
              <a:t>gene </a:t>
            </a:r>
            <a:r>
              <a:rPr lang="en-US" sz="2400" i="1" dirty="0" err="1"/>
              <a:t>k</a:t>
            </a:r>
            <a:r>
              <a:rPr lang="en-US" sz="2400" i="1" dirty="0" smtClean="0"/>
              <a:t> </a:t>
            </a:r>
            <a:r>
              <a:rPr lang="en-US" sz="2400" dirty="0" smtClean="0"/>
              <a:t>we have six RPKM observations, three from each genotype:</a:t>
            </a:r>
            <a:endParaRPr lang="en-US" sz="2000" i="1" dirty="0" smtClean="0">
              <a:ea typeface="ＭＳ Ｐゴシック" charset="-128"/>
            </a:endParaRPr>
          </a:p>
          <a:p>
            <a:pPr lvl="1" eaLnBrk="1" hangingPunct="1">
              <a:buFontTx/>
              <a:buNone/>
            </a:pPr>
            <a:r>
              <a:rPr lang="en-US" sz="2000" i="1" dirty="0">
                <a:ea typeface="ＭＳ Ｐゴシック" charset="-128"/>
              </a:rPr>
              <a:t>	</a:t>
            </a:r>
            <a:r>
              <a:rPr lang="en-US" sz="2000" dirty="0">
                <a:ea typeface="ＭＳ Ｐゴシック" charset="-128"/>
              </a:rPr>
              <a:t>Treatment 1 (mutant): </a:t>
            </a:r>
            <a:r>
              <a:rPr lang="en-US" sz="2000" dirty="0" smtClean="0">
                <a:ea typeface="ＭＳ Ｐゴシック" charset="-128"/>
              </a:rPr>
              <a:t>	X</a:t>
            </a:r>
            <a:r>
              <a:rPr lang="en-US" sz="2000" baseline="-25000" dirty="0" smtClean="0">
                <a:ea typeface="ＭＳ Ｐゴシック" charset="-128"/>
              </a:rPr>
              <a:t>k11</a:t>
            </a:r>
            <a:r>
              <a:rPr lang="en-US" sz="2000" dirty="0" smtClean="0">
                <a:ea typeface="ＭＳ Ｐゴシック" charset="-128"/>
              </a:rPr>
              <a:t> </a:t>
            </a:r>
            <a:r>
              <a:rPr lang="en-US" sz="2000" dirty="0">
                <a:ea typeface="ＭＳ Ｐゴシック" charset="-128"/>
              </a:rPr>
              <a:t>X</a:t>
            </a:r>
            <a:r>
              <a:rPr lang="en-US" sz="2000" baseline="-25000" dirty="0">
                <a:ea typeface="ＭＳ Ｐゴシック" charset="-128"/>
              </a:rPr>
              <a:t>k12</a:t>
            </a:r>
            <a:r>
              <a:rPr lang="en-US" sz="2000" dirty="0">
                <a:ea typeface="ＭＳ Ｐゴシック" charset="-128"/>
              </a:rPr>
              <a:t> </a:t>
            </a:r>
            <a:r>
              <a:rPr lang="en-US" sz="2000" dirty="0" smtClean="0">
                <a:ea typeface="ＭＳ Ｐゴシック" charset="-128"/>
              </a:rPr>
              <a:t>X</a:t>
            </a:r>
            <a:r>
              <a:rPr lang="en-US" sz="2000" baseline="-25000" dirty="0" smtClean="0">
                <a:ea typeface="ＭＳ Ｐゴシック" charset="-128"/>
              </a:rPr>
              <a:t>k13</a:t>
            </a:r>
            <a:endParaRPr lang="en-US" sz="2000" dirty="0" smtClean="0">
              <a:ea typeface="ＭＳ Ｐゴシック" charset="-128"/>
            </a:endParaRPr>
          </a:p>
          <a:p>
            <a:pPr lvl="1" eaLnBrk="1" hangingPunct="1">
              <a:buFontTx/>
              <a:buNone/>
            </a:pPr>
            <a:r>
              <a:rPr lang="en-US" sz="2000" dirty="0">
                <a:ea typeface="ＭＳ Ｐゴシック" charset="-128"/>
              </a:rPr>
              <a:t>	Treatment 2 (wild-type): 	X</a:t>
            </a:r>
            <a:r>
              <a:rPr lang="en-US" sz="2000" baseline="-25000" dirty="0">
                <a:ea typeface="ＭＳ Ｐゴシック" charset="-128"/>
              </a:rPr>
              <a:t>k21</a:t>
            </a:r>
            <a:r>
              <a:rPr lang="en-US" sz="2000" dirty="0">
                <a:ea typeface="ＭＳ Ｐゴシック" charset="-128"/>
              </a:rPr>
              <a:t> X</a:t>
            </a:r>
            <a:r>
              <a:rPr lang="en-US" sz="2000" baseline="-25000" dirty="0">
                <a:ea typeface="ＭＳ Ｐゴシック" charset="-128"/>
              </a:rPr>
              <a:t>k22</a:t>
            </a:r>
            <a:r>
              <a:rPr lang="en-US" sz="2000" dirty="0">
                <a:ea typeface="ＭＳ Ｐゴシック" charset="-128"/>
              </a:rPr>
              <a:t> </a:t>
            </a:r>
            <a:r>
              <a:rPr lang="en-US" sz="2000" dirty="0" smtClean="0">
                <a:ea typeface="ＭＳ Ｐゴシック" charset="-128"/>
              </a:rPr>
              <a:t>X</a:t>
            </a:r>
            <a:r>
              <a:rPr lang="en-US" sz="2000" baseline="-25000" dirty="0" smtClean="0">
                <a:ea typeface="ＭＳ Ｐゴシック" charset="-128"/>
              </a:rPr>
              <a:t>k23</a:t>
            </a:r>
          </a:p>
          <a:p>
            <a:pPr eaLnBrk="1" hangingPunct="1"/>
            <a:endParaRPr lang="en-US" sz="2400" dirty="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57200"/>
            <a:ext cx="7046913" cy="1143000"/>
          </a:xfrm>
        </p:spPr>
        <p:txBody>
          <a:bodyPr/>
          <a:lstStyle/>
          <a:p>
            <a:r>
              <a:rPr lang="en-US" dirty="0" smtClean="0"/>
              <a:t>Aside: why take logs?</a:t>
            </a:r>
            <a:endParaRPr lang="en-US" dirty="0"/>
          </a:p>
        </p:txBody>
      </p:sp>
      <p:sp>
        <p:nvSpPr>
          <p:cNvPr id="3" name="Content Placeholder 2"/>
          <p:cNvSpPr>
            <a:spLocks noGrp="1"/>
          </p:cNvSpPr>
          <p:nvPr>
            <p:ph idx="1"/>
          </p:nvPr>
        </p:nvSpPr>
        <p:spPr>
          <a:xfrm>
            <a:off x="533400" y="1828800"/>
            <a:ext cx="8001000" cy="4114800"/>
          </a:xfrm>
        </p:spPr>
        <p:txBody>
          <a:bodyPr/>
          <a:lstStyle/>
          <a:p>
            <a:r>
              <a:rPr lang="en-US" dirty="0" smtClean="0"/>
              <a:t>Data on an “intensity” scale often have the following characteristics:</a:t>
            </a:r>
          </a:p>
          <a:p>
            <a:pPr lvl="1"/>
            <a:r>
              <a:rPr lang="en-US" dirty="0" smtClean="0"/>
              <a:t>Minimum at zero</a:t>
            </a:r>
          </a:p>
          <a:p>
            <a:pPr lvl="1"/>
            <a:r>
              <a:rPr lang="en-US" dirty="0" smtClean="0"/>
              <a:t>Highly right-skewed distribution</a:t>
            </a:r>
          </a:p>
          <a:p>
            <a:r>
              <a:rPr lang="en-US" dirty="0" smtClean="0"/>
              <a:t>Taking logs reduces the </a:t>
            </a:r>
            <a:r>
              <a:rPr lang="en-US" dirty="0" err="1" smtClean="0"/>
              <a:t>skewness</a:t>
            </a:r>
            <a:r>
              <a:rPr lang="en-US" dirty="0" smtClean="0"/>
              <a:t> of the distribution, and places the measure of interest (fold-change) on the additive scale.</a:t>
            </a:r>
          </a:p>
          <a:p>
            <a:pPr lvl="1"/>
            <a:r>
              <a:rPr lang="en-US" dirty="0" smtClean="0"/>
              <a:t>This allows standard statistical tests to be applied.</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Technology – </a:t>
            </a:r>
            <a:r>
              <a:rPr lang="en-US" dirty="0" err="1" smtClean="0"/>
              <a:t>NextGenSeq</a:t>
            </a:r>
            <a:endParaRPr lang="en-US" dirty="0"/>
          </a:p>
        </p:txBody>
      </p:sp>
      <p:sp>
        <p:nvSpPr>
          <p:cNvPr id="3" name="Content Placeholder 2"/>
          <p:cNvSpPr>
            <a:spLocks noGrp="1"/>
          </p:cNvSpPr>
          <p:nvPr>
            <p:ph idx="1"/>
          </p:nvPr>
        </p:nvSpPr>
        <p:spPr>
          <a:xfrm>
            <a:off x="685800" y="1993900"/>
            <a:ext cx="8001000" cy="4114800"/>
          </a:xfrm>
        </p:spPr>
        <p:txBody>
          <a:bodyPr/>
          <a:lstStyle/>
          <a:p>
            <a:r>
              <a:rPr lang="en-US" dirty="0" smtClean="0"/>
              <a:t>Over the past few years, the “Next Generation” of sequencing technologies has emerged.</a:t>
            </a:r>
          </a:p>
          <a:p>
            <a:r>
              <a:rPr lang="en-US" dirty="0" smtClean="0"/>
              <a:t>Three major players:</a:t>
            </a:r>
          </a:p>
          <a:p>
            <a:pPr lvl="1"/>
            <a:r>
              <a:rPr lang="en-US" dirty="0" smtClean="0"/>
              <a:t>Roche: GS-FLX+, GS-Junior</a:t>
            </a:r>
          </a:p>
          <a:p>
            <a:pPr lvl="1"/>
            <a:r>
              <a:rPr lang="en-US" dirty="0" smtClean="0"/>
              <a:t>Applied </a:t>
            </a:r>
            <a:r>
              <a:rPr lang="en-US" dirty="0" err="1" smtClean="0"/>
              <a:t>Biosystems</a:t>
            </a:r>
            <a:r>
              <a:rPr lang="en-US" dirty="0" smtClean="0"/>
              <a:t>: 5500 GA, Ion PGM/Proton </a:t>
            </a:r>
          </a:p>
          <a:p>
            <a:pPr lvl="1"/>
            <a:r>
              <a:rPr lang="en-US" dirty="0" err="1" smtClean="0"/>
              <a:t>Illumina</a:t>
            </a:r>
            <a:r>
              <a:rPr lang="en-US" dirty="0" smtClean="0"/>
              <a:t>: HiSeq2000/2500, </a:t>
            </a:r>
            <a:r>
              <a:rPr lang="en-US" dirty="0" err="1" smtClean="0"/>
              <a:t>MiSeq</a:t>
            </a:r>
            <a:endParaRPr lang="en-US" dirty="0" smtClean="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28600" y="274638"/>
            <a:ext cx="8686800" cy="1143000"/>
          </a:xfrm>
        </p:spPr>
        <p:txBody>
          <a:bodyPr/>
          <a:lstStyle/>
          <a:p>
            <a:pPr eaLnBrk="1" hangingPunct="1"/>
            <a:r>
              <a:rPr lang="en-US" dirty="0"/>
              <a:t>Determining differential expression</a:t>
            </a:r>
          </a:p>
        </p:txBody>
      </p:sp>
      <p:sp>
        <p:nvSpPr>
          <p:cNvPr id="21507" name="Rectangle 3"/>
          <p:cNvSpPr>
            <a:spLocks noGrp="1" noChangeArrowheads="1"/>
          </p:cNvSpPr>
          <p:nvPr>
            <p:ph type="body" idx="1"/>
          </p:nvPr>
        </p:nvSpPr>
        <p:spPr>
          <a:xfrm>
            <a:off x="457200" y="1371600"/>
            <a:ext cx="8229600" cy="4525963"/>
          </a:xfrm>
        </p:spPr>
        <p:txBody>
          <a:bodyPr/>
          <a:lstStyle/>
          <a:p>
            <a:pPr eaLnBrk="1" hangingPunct="1"/>
            <a:r>
              <a:rPr lang="en-US" sz="2600" dirty="0" smtClean="0"/>
              <a:t>Assuming that there are no experimental effects present in the data, </a:t>
            </a:r>
            <a:r>
              <a:rPr lang="en-US" sz="2600" dirty="0"/>
              <a:t>we </a:t>
            </a:r>
            <a:r>
              <a:rPr lang="en-US" sz="2600" dirty="0" smtClean="0"/>
              <a:t>conclude </a:t>
            </a:r>
            <a:r>
              <a:rPr lang="en-US" sz="2600" dirty="0"/>
              <a:t>that any</a:t>
            </a:r>
            <a:r>
              <a:rPr lang="en-US" sz="2600" dirty="0" smtClean="0"/>
              <a:t> differences </a:t>
            </a:r>
            <a:r>
              <a:rPr lang="en-US" sz="2600" dirty="0"/>
              <a:t>in</a:t>
            </a:r>
            <a:r>
              <a:rPr lang="en-US" sz="2600" dirty="0" smtClean="0"/>
              <a:t> RPKM values are the result </a:t>
            </a:r>
            <a:r>
              <a:rPr lang="en-US" sz="2600" dirty="0"/>
              <a:t>of differences in expression level.</a:t>
            </a:r>
          </a:p>
          <a:p>
            <a:pPr eaLnBrk="1" hangingPunct="1"/>
            <a:r>
              <a:rPr lang="en-US" sz="2600" dirty="0"/>
              <a:t>To test this, we can conduct a formal hypothesis test (for each gene) to determine whether the mean intensity changed between the mutant and wild-type samples.</a:t>
            </a:r>
          </a:p>
          <a:p>
            <a:pPr eaLnBrk="1" hangingPunct="1"/>
            <a:r>
              <a:rPr lang="en-US" sz="2600" dirty="0"/>
              <a:t>Since most basic statistical tests are set up to provide answers on the </a:t>
            </a:r>
            <a:r>
              <a:rPr lang="en-US" sz="2600" i="1" dirty="0">
                <a:solidFill>
                  <a:schemeClr val="accent2"/>
                </a:solidFill>
              </a:rPr>
              <a:t>additive</a:t>
            </a:r>
            <a:r>
              <a:rPr lang="en-US" sz="2600" dirty="0"/>
              <a:t> </a:t>
            </a:r>
            <a:r>
              <a:rPr lang="en-US" sz="2600" i="1" dirty="0"/>
              <a:t>scale</a:t>
            </a:r>
            <a:r>
              <a:rPr lang="en-US" sz="2600" dirty="0"/>
              <a:t>, and fold changes are on the </a:t>
            </a:r>
            <a:r>
              <a:rPr lang="en-US" sz="2600" i="1" dirty="0">
                <a:solidFill>
                  <a:schemeClr val="accent2"/>
                </a:solidFill>
              </a:rPr>
              <a:t>multiplicative scale</a:t>
            </a:r>
            <a:r>
              <a:rPr lang="en-US" sz="2600" i="1" dirty="0"/>
              <a:t>, </a:t>
            </a:r>
            <a:r>
              <a:rPr lang="en-US" sz="2600" dirty="0"/>
              <a:t>we generally take logs of the data:</a:t>
            </a:r>
            <a:r>
              <a:rPr lang="en-US" sz="2600" dirty="0" smtClean="0"/>
              <a:t> </a:t>
            </a:r>
            <a:endParaRPr lang="en-US" sz="2600" dirty="0"/>
          </a:p>
        </p:txBody>
      </p:sp>
      <p:sp>
        <p:nvSpPr>
          <p:cNvPr id="21508" name="Text Box 4"/>
          <p:cNvSpPr txBox="1">
            <a:spLocks noChangeArrowheads="1"/>
          </p:cNvSpPr>
          <p:nvPr/>
        </p:nvSpPr>
        <p:spPr bwMode="auto">
          <a:xfrm>
            <a:off x="2514600" y="5334000"/>
            <a:ext cx="1903413" cy="457200"/>
          </a:xfrm>
          <a:prstGeom prst="rect">
            <a:avLst/>
          </a:prstGeom>
          <a:noFill/>
          <a:ln w="9525">
            <a:noFill/>
            <a:miter lim="800000"/>
            <a:headEnd/>
            <a:tailEnd/>
          </a:ln>
        </p:spPr>
        <p:txBody>
          <a:bodyPr wrap="none">
            <a:prstTxWarp prst="textNoShape">
              <a:avLst/>
            </a:prstTxWarp>
            <a:spAutoFit/>
          </a:bodyPr>
          <a:lstStyle/>
          <a:p>
            <a:r>
              <a:rPr lang="en-US" sz="2400" dirty="0" err="1"/>
              <a:t>Y</a:t>
            </a:r>
            <a:r>
              <a:rPr lang="en-US" sz="2400" baseline="-25000" dirty="0" err="1"/>
              <a:t>kij</a:t>
            </a:r>
            <a:r>
              <a:rPr lang="en-US" sz="2400" baseline="-25000" dirty="0"/>
              <a:t> </a:t>
            </a:r>
            <a:r>
              <a:rPr lang="en-US" sz="2400" dirty="0"/>
              <a:t>= </a:t>
            </a:r>
            <a:r>
              <a:rPr lang="en-US" sz="2400" dirty="0" err="1"/>
              <a:t>log(X</a:t>
            </a:r>
            <a:r>
              <a:rPr lang="en-US" sz="2400" baseline="-25000" dirty="0" err="1"/>
              <a:t>kij</a:t>
            </a:r>
            <a:r>
              <a:rPr lang="en-US" sz="2400" dirty="0"/>
              <a:t>)</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t>Hypothesis testing</a:t>
            </a:r>
          </a:p>
        </p:txBody>
      </p:sp>
      <p:sp>
        <p:nvSpPr>
          <p:cNvPr id="22531" name="Rectangle 3"/>
          <p:cNvSpPr>
            <a:spLocks noGrp="1" noChangeArrowheads="1"/>
          </p:cNvSpPr>
          <p:nvPr>
            <p:ph type="body" idx="1"/>
          </p:nvPr>
        </p:nvSpPr>
        <p:spPr>
          <a:xfrm>
            <a:off x="609600" y="1752600"/>
            <a:ext cx="7924800" cy="4114800"/>
          </a:xfrm>
        </p:spPr>
        <p:txBody>
          <a:bodyPr/>
          <a:lstStyle/>
          <a:p>
            <a:pPr eaLnBrk="1" hangingPunct="1"/>
            <a:r>
              <a:rPr lang="en-US" sz="2600" dirty="0"/>
              <a:t>In statistics, we think of our sample means as providing estimates of the underlying (true) population means for each gene, </a:t>
            </a:r>
            <a:r>
              <a:rPr lang="el-GR" sz="2600" dirty="0">
                <a:ea typeface="Arial" charset="0"/>
                <a:cs typeface="Arial" charset="0"/>
              </a:rPr>
              <a:t>μ</a:t>
            </a:r>
            <a:r>
              <a:rPr lang="en-US" sz="2600" baseline="-25000" dirty="0">
                <a:ea typeface="Arial" charset="0"/>
                <a:cs typeface="Arial" charset="0"/>
              </a:rPr>
              <a:t>k1 </a:t>
            </a:r>
            <a:r>
              <a:rPr lang="en-US" sz="2600" dirty="0">
                <a:ea typeface="Arial" charset="0"/>
                <a:cs typeface="Arial" charset="0"/>
              </a:rPr>
              <a:t>and </a:t>
            </a:r>
            <a:r>
              <a:rPr lang="el-GR" sz="2600" dirty="0">
                <a:ea typeface="Arial" charset="0"/>
                <a:cs typeface="Arial" charset="0"/>
              </a:rPr>
              <a:t>μ</a:t>
            </a:r>
            <a:r>
              <a:rPr lang="en-US" sz="2600" baseline="-25000" dirty="0">
                <a:ea typeface="Arial" charset="0"/>
                <a:cs typeface="Arial" charset="0"/>
              </a:rPr>
              <a:t>k2</a:t>
            </a:r>
            <a:r>
              <a:rPr lang="en-US" sz="2600" dirty="0">
                <a:ea typeface="Arial" charset="0"/>
                <a:cs typeface="Arial" charset="0"/>
              </a:rPr>
              <a:t>.</a:t>
            </a:r>
          </a:p>
          <a:p>
            <a:pPr eaLnBrk="1" hangingPunct="1"/>
            <a:r>
              <a:rPr lang="en-US" sz="2600" dirty="0"/>
              <a:t>For each gene, we want to test the following null hypothesis: </a:t>
            </a:r>
          </a:p>
          <a:p>
            <a:pPr eaLnBrk="1" hangingPunct="1">
              <a:buFontTx/>
              <a:buNone/>
            </a:pPr>
            <a:r>
              <a:rPr lang="en-US" sz="2600" dirty="0"/>
              <a:t>			H</a:t>
            </a:r>
            <a:r>
              <a:rPr lang="en-US" sz="2600" baseline="-25000" dirty="0"/>
              <a:t>0k</a:t>
            </a:r>
            <a:r>
              <a:rPr lang="en-US" sz="2600" dirty="0"/>
              <a:t> : </a:t>
            </a:r>
            <a:r>
              <a:rPr lang="el-GR" sz="2600" dirty="0">
                <a:ea typeface="Arial" charset="0"/>
                <a:cs typeface="Arial" charset="0"/>
              </a:rPr>
              <a:t>μ</a:t>
            </a:r>
            <a:r>
              <a:rPr lang="en-US" sz="2600" baseline="-25000" dirty="0">
                <a:ea typeface="Arial" charset="0"/>
                <a:cs typeface="Arial" charset="0"/>
              </a:rPr>
              <a:t>k1 </a:t>
            </a:r>
            <a:r>
              <a:rPr lang="en-US" sz="2600" dirty="0">
                <a:ea typeface="Arial" charset="0"/>
                <a:cs typeface="Arial" charset="0"/>
              </a:rPr>
              <a:t>=</a:t>
            </a:r>
            <a:r>
              <a:rPr lang="en-US" sz="2600" baseline="-25000" dirty="0">
                <a:ea typeface="Arial" charset="0"/>
                <a:cs typeface="Arial" charset="0"/>
              </a:rPr>
              <a:t> </a:t>
            </a:r>
            <a:r>
              <a:rPr lang="el-GR" sz="2600" dirty="0">
                <a:ea typeface="Arial" charset="0"/>
                <a:cs typeface="Arial" charset="0"/>
              </a:rPr>
              <a:t>μ</a:t>
            </a:r>
            <a:r>
              <a:rPr lang="en-US" sz="2600" baseline="-25000" dirty="0">
                <a:ea typeface="Arial" charset="0"/>
                <a:cs typeface="Arial" charset="0"/>
              </a:rPr>
              <a:t>k2</a:t>
            </a:r>
          </a:p>
          <a:p>
            <a:pPr eaLnBrk="1" hangingPunct="1">
              <a:buFontTx/>
              <a:buNone/>
            </a:pPr>
            <a:r>
              <a:rPr lang="en-US" sz="2600" dirty="0"/>
              <a:t>	against the alternative hypothesis:</a:t>
            </a:r>
          </a:p>
          <a:p>
            <a:pPr eaLnBrk="1" hangingPunct="1">
              <a:buFontTx/>
              <a:buNone/>
            </a:pPr>
            <a:r>
              <a:rPr lang="en-US" sz="2600" dirty="0"/>
              <a:t>			</a:t>
            </a:r>
            <a:r>
              <a:rPr lang="en-US" sz="2600" dirty="0" err="1"/>
              <a:t>H</a:t>
            </a:r>
            <a:r>
              <a:rPr lang="en-US" sz="2600" baseline="-25000" dirty="0" err="1"/>
              <a:t>Ak</a:t>
            </a:r>
            <a:r>
              <a:rPr lang="en-US" sz="2600" dirty="0"/>
              <a:t> : </a:t>
            </a:r>
            <a:r>
              <a:rPr lang="el-GR" sz="2600" dirty="0">
                <a:ea typeface="Arial" charset="0"/>
                <a:cs typeface="Arial" charset="0"/>
              </a:rPr>
              <a:t>μ</a:t>
            </a:r>
            <a:r>
              <a:rPr lang="en-US" sz="2600" baseline="-25000" dirty="0">
                <a:ea typeface="Arial" charset="0"/>
                <a:cs typeface="Arial" charset="0"/>
              </a:rPr>
              <a:t>k1 </a:t>
            </a:r>
            <a:r>
              <a:rPr lang="en-US" sz="2600" dirty="0">
                <a:ea typeface="Arial" charset="0"/>
                <a:cs typeface="Arial" charset="0"/>
              </a:rPr>
              <a:t>≠</a:t>
            </a:r>
            <a:r>
              <a:rPr lang="en-US" sz="2600" baseline="-25000" dirty="0">
                <a:ea typeface="Arial" charset="0"/>
                <a:cs typeface="Arial" charset="0"/>
              </a:rPr>
              <a:t> </a:t>
            </a:r>
            <a:r>
              <a:rPr lang="el-GR" sz="2600" dirty="0">
                <a:ea typeface="Arial" charset="0"/>
                <a:cs typeface="Arial" charset="0"/>
              </a:rPr>
              <a:t>μ</a:t>
            </a:r>
            <a:r>
              <a:rPr lang="en-US" sz="2600" baseline="-25000" dirty="0">
                <a:ea typeface="Arial" charset="0"/>
                <a:cs typeface="Arial" charset="0"/>
              </a:rPr>
              <a:t>k2</a:t>
            </a:r>
          </a:p>
          <a:p>
            <a:pPr eaLnBrk="1" hangingPunct="1"/>
            <a:r>
              <a:rPr lang="en-US" sz="2600" dirty="0"/>
              <a:t>If we reject the null hypothesis for a particular gene, we think that gene is likely to be differentially expressed.</a:t>
            </a:r>
          </a:p>
          <a:p>
            <a:pPr eaLnBrk="1" hangingPunct="1"/>
            <a:endParaRPr lang="en-US" sz="2600" dirty="0"/>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3559" name="Rectangle 2"/>
          <p:cNvSpPr>
            <a:spLocks noGrp="1" noChangeArrowheads="1"/>
          </p:cNvSpPr>
          <p:nvPr>
            <p:ph type="title"/>
          </p:nvPr>
        </p:nvSpPr>
        <p:spPr/>
        <p:txBody>
          <a:bodyPr/>
          <a:lstStyle/>
          <a:p>
            <a:pPr eaLnBrk="1" hangingPunct="1"/>
            <a:r>
              <a:rPr lang="en-US"/>
              <a:t>Hypothesis testing</a:t>
            </a:r>
          </a:p>
        </p:txBody>
      </p:sp>
      <p:sp>
        <p:nvSpPr>
          <p:cNvPr id="23560" name="Rectangle 3"/>
          <p:cNvSpPr>
            <a:spLocks noGrp="1" noChangeArrowheads="1"/>
          </p:cNvSpPr>
          <p:nvPr>
            <p:ph type="body" sz="half" idx="1"/>
          </p:nvPr>
        </p:nvSpPr>
        <p:spPr>
          <a:xfrm>
            <a:off x="533400" y="1600200"/>
            <a:ext cx="8153400" cy="4525963"/>
          </a:xfrm>
        </p:spPr>
        <p:txBody>
          <a:bodyPr/>
          <a:lstStyle/>
          <a:p>
            <a:pPr eaLnBrk="1" hangingPunct="1"/>
            <a:r>
              <a:rPr lang="en-US" sz="2400" dirty="0"/>
              <a:t>In order to conduct the hypothesis test, we need a test statistic.  The most simple approach is to utilize the test statistic of the standard </a:t>
            </a:r>
            <a:r>
              <a:rPr lang="en-US" sz="2400" dirty="0" err="1"/>
              <a:t>t</a:t>
            </a:r>
            <a:r>
              <a:rPr lang="en-US" sz="2400" dirty="0"/>
              <a:t>-test</a:t>
            </a:r>
          </a:p>
          <a:p>
            <a:pPr eaLnBrk="1" hangingPunct="1">
              <a:buFontTx/>
              <a:buNone/>
            </a:pPr>
            <a:endParaRPr lang="en-US" sz="2400" dirty="0"/>
          </a:p>
          <a:p>
            <a:pPr eaLnBrk="1" hangingPunct="1">
              <a:buFontTx/>
              <a:buNone/>
            </a:pPr>
            <a:endParaRPr lang="en-US" sz="2400" dirty="0"/>
          </a:p>
          <a:p>
            <a:pPr eaLnBrk="1" hangingPunct="1">
              <a:buFontTx/>
              <a:buNone/>
            </a:pPr>
            <a:r>
              <a:rPr lang="en-US" sz="2400" dirty="0" smtClean="0"/>
              <a:t>	</a:t>
            </a:r>
          </a:p>
          <a:p>
            <a:pPr eaLnBrk="1" hangingPunct="1">
              <a:buFontTx/>
              <a:buNone/>
            </a:pPr>
            <a:r>
              <a:rPr lang="en-US" sz="2400" dirty="0"/>
              <a:t>	</a:t>
            </a:r>
            <a:r>
              <a:rPr lang="en-US" sz="2400" dirty="0" smtClean="0"/>
              <a:t>where                 and                are </a:t>
            </a:r>
            <a:r>
              <a:rPr lang="en-US" sz="2400" dirty="0"/>
              <a:t>the sample means of the data, and                   </a:t>
            </a:r>
            <a:r>
              <a:rPr lang="en-US" sz="2400" dirty="0" smtClean="0"/>
              <a:t> is </a:t>
            </a:r>
            <a:r>
              <a:rPr lang="en-US" sz="2400" dirty="0"/>
              <a:t>some appropriate measure of variability.</a:t>
            </a:r>
          </a:p>
          <a:p>
            <a:pPr eaLnBrk="1" hangingPunct="1"/>
            <a:r>
              <a:rPr lang="en-US" sz="2400" dirty="0"/>
              <a:t>Various choices are possible for 	</a:t>
            </a:r>
            <a:r>
              <a:rPr lang="en-US" sz="2400" dirty="0" smtClean="0"/>
              <a:t>	    depending </a:t>
            </a:r>
            <a:r>
              <a:rPr lang="en-US" sz="2400" dirty="0"/>
              <a:t>on the structure of the data. </a:t>
            </a:r>
          </a:p>
        </p:txBody>
      </p:sp>
      <p:graphicFrame>
        <p:nvGraphicFramePr>
          <p:cNvPr id="23554" name="Object 2"/>
          <p:cNvGraphicFramePr>
            <a:graphicFrameLocks noChangeAspect="1"/>
          </p:cNvGraphicFramePr>
          <p:nvPr>
            <p:ph sz="quarter" idx="2"/>
          </p:nvPr>
        </p:nvGraphicFramePr>
        <p:xfrm>
          <a:off x="2057400" y="2895600"/>
          <a:ext cx="2514600" cy="971550"/>
        </p:xfrm>
        <a:graphic>
          <a:graphicData uri="http://schemas.openxmlformats.org/presentationml/2006/ole">
            <p:oleObj spid="_x0000_s354306" name="Equation" r:id="rId3" imgW="1117997" imgH="432197" progId="Equation.3">
              <p:embed/>
            </p:oleObj>
          </a:graphicData>
        </a:graphic>
      </p:graphicFrame>
      <p:graphicFrame>
        <p:nvGraphicFramePr>
          <p:cNvPr id="23555" name="Object 3"/>
          <p:cNvGraphicFramePr>
            <a:graphicFrameLocks noChangeAspect="1"/>
          </p:cNvGraphicFramePr>
          <p:nvPr>
            <p:ph sz="quarter" idx="3"/>
          </p:nvPr>
        </p:nvGraphicFramePr>
        <p:xfrm>
          <a:off x="1832256" y="4130207"/>
          <a:ext cx="1117600" cy="431800"/>
        </p:xfrm>
        <a:graphic>
          <a:graphicData uri="http://schemas.openxmlformats.org/presentationml/2006/ole">
            <p:oleObj spid="_x0000_s354307" name="Equation" r:id="rId4" imgW="558954" imgH="216203" progId="Equation.3">
              <p:embed/>
            </p:oleObj>
          </a:graphicData>
        </a:graphic>
      </p:graphicFrame>
      <p:graphicFrame>
        <p:nvGraphicFramePr>
          <p:cNvPr id="23556" name="Object 4"/>
          <p:cNvGraphicFramePr>
            <a:graphicFrameLocks noChangeAspect="1"/>
          </p:cNvGraphicFramePr>
          <p:nvPr/>
        </p:nvGraphicFramePr>
        <p:xfrm>
          <a:off x="3657600" y="4130207"/>
          <a:ext cx="1168400" cy="431800"/>
        </p:xfrm>
        <a:graphic>
          <a:graphicData uri="http://schemas.openxmlformats.org/presentationml/2006/ole">
            <p:oleObj spid="_x0000_s354308" name="Equation" r:id="rId5" imgW="584090" imgH="216109" progId="Equation.3">
              <p:embed/>
            </p:oleObj>
          </a:graphicData>
        </a:graphic>
      </p:graphicFrame>
      <p:graphicFrame>
        <p:nvGraphicFramePr>
          <p:cNvPr id="23557" name="Object 5"/>
          <p:cNvGraphicFramePr>
            <a:graphicFrameLocks noChangeAspect="1"/>
          </p:cNvGraphicFramePr>
          <p:nvPr/>
        </p:nvGraphicFramePr>
        <p:xfrm>
          <a:off x="2057400" y="4510741"/>
          <a:ext cx="1524000" cy="404813"/>
        </p:xfrm>
        <a:graphic>
          <a:graphicData uri="http://schemas.openxmlformats.org/presentationml/2006/ole">
            <p:oleObj spid="_x0000_s354309" name="Equation" r:id="rId6" imgW="812844" imgH="216203" progId="Equation.3">
              <p:embed/>
            </p:oleObj>
          </a:graphicData>
        </a:graphic>
      </p:graphicFrame>
      <p:graphicFrame>
        <p:nvGraphicFramePr>
          <p:cNvPr id="23558" name="Object 6"/>
          <p:cNvGraphicFramePr>
            <a:graphicFrameLocks noChangeAspect="1"/>
          </p:cNvGraphicFramePr>
          <p:nvPr/>
        </p:nvGraphicFramePr>
        <p:xfrm>
          <a:off x="4860364" y="5312476"/>
          <a:ext cx="1524000" cy="404812"/>
        </p:xfrm>
        <a:graphic>
          <a:graphicData uri="http://schemas.openxmlformats.org/presentationml/2006/ole">
            <p:oleObj spid="_x0000_s354310" name="Equation" r:id="rId7" imgW="812844" imgH="216203" progId="Equation.3">
              <p:embed/>
            </p:oleObj>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xfrm>
            <a:off x="228600" y="274638"/>
            <a:ext cx="8686800" cy="1143000"/>
          </a:xfrm>
        </p:spPr>
        <p:txBody>
          <a:bodyPr/>
          <a:lstStyle/>
          <a:p>
            <a:pPr eaLnBrk="1" hangingPunct="1"/>
            <a:r>
              <a:rPr lang="en-US" sz="3400" smtClean="0"/>
              <a:t>Moderated t-statistic: limma</a:t>
            </a:r>
          </a:p>
        </p:txBody>
      </p:sp>
      <p:sp>
        <p:nvSpPr>
          <p:cNvPr id="24580" name="Rectangle 3"/>
          <p:cNvSpPr>
            <a:spLocks noGrp="1" noChangeArrowheads="1"/>
          </p:cNvSpPr>
          <p:nvPr>
            <p:ph type="body" sz="half" idx="1"/>
          </p:nvPr>
        </p:nvSpPr>
        <p:spPr>
          <a:xfrm>
            <a:off x="457200" y="1600200"/>
            <a:ext cx="8153400" cy="4800600"/>
          </a:xfrm>
        </p:spPr>
        <p:txBody>
          <a:bodyPr/>
          <a:lstStyle/>
          <a:p>
            <a:pPr eaLnBrk="1" hangingPunct="1"/>
            <a:r>
              <a:rPr lang="en-US" sz="2400" dirty="0" smtClean="0"/>
              <a:t>A popular approach to microarray analysis uses the following </a:t>
            </a:r>
            <a:r>
              <a:rPr lang="en-US" sz="2400" i="1" dirty="0" smtClean="0"/>
              <a:t>moderated</a:t>
            </a:r>
            <a:r>
              <a:rPr lang="en-US" sz="2400" dirty="0" smtClean="0"/>
              <a:t> test statistic:</a:t>
            </a:r>
          </a:p>
          <a:p>
            <a:pPr eaLnBrk="1" hangingPunct="1">
              <a:buFontTx/>
              <a:buNone/>
            </a:pPr>
            <a:endParaRPr lang="en-US" sz="2400" dirty="0" smtClean="0"/>
          </a:p>
          <a:p>
            <a:pPr eaLnBrk="1" hangingPunct="1">
              <a:buFontTx/>
              <a:buNone/>
            </a:pPr>
            <a:endParaRPr lang="en-US" sz="2400" dirty="0" smtClean="0"/>
          </a:p>
          <a:p>
            <a:pPr eaLnBrk="1" hangingPunct="1">
              <a:buFontTx/>
              <a:buNone/>
            </a:pPr>
            <a:r>
              <a:rPr lang="en-US" sz="2400" dirty="0" smtClean="0"/>
              <a:t>	where </a:t>
            </a:r>
            <a:r>
              <a:rPr lang="en-US" sz="2400" dirty="0" smtClean="0">
                <a:ea typeface="Arial" charset="0"/>
                <a:cs typeface="Arial" charset="0"/>
              </a:rPr>
              <a:t>the SE term is now </a:t>
            </a:r>
            <a:r>
              <a:rPr lang="en-US" sz="2400" i="1" dirty="0" smtClean="0">
                <a:ea typeface="Arial" charset="0"/>
                <a:cs typeface="Arial" charset="0"/>
              </a:rPr>
              <a:t>moderated</a:t>
            </a:r>
            <a:r>
              <a:rPr lang="en-US" sz="2400" dirty="0" smtClean="0">
                <a:ea typeface="Arial" charset="0"/>
                <a:cs typeface="Arial" charset="0"/>
              </a:rPr>
              <a:t> based on the distribution of variances across all genes</a:t>
            </a:r>
            <a:r>
              <a:rPr lang="en-US" sz="2400" dirty="0" smtClean="0"/>
              <a:t>.</a:t>
            </a:r>
          </a:p>
          <a:p>
            <a:pPr eaLnBrk="1" hangingPunct="1"/>
            <a:r>
              <a:rPr lang="en-US" sz="2400" dirty="0" smtClean="0"/>
              <a:t>The advantage of this approach is that it reduces the effects of very small and very large variances when samples sizes are low.</a:t>
            </a:r>
          </a:p>
          <a:p>
            <a:pPr eaLnBrk="1" hangingPunct="1"/>
            <a:r>
              <a:rPr lang="en-US" sz="2400" dirty="0" smtClean="0"/>
              <a:t>This procedure uses an </a:t>
            </a:r>
            <a:r>
              <a:rPr lang="en-US" sz="2400" i="1" dirty="0" smtClean="0"/>
              <a:t>Empirical </a:t>
            </a:r>
            <a:r>
              <a:rPr lang="en-US" sz="2400" i="1" dirty="0" err="1" smtClean="0"/>
              <a:t>Bayes</a:t>
            </a:r>
            <a:r>
              <a:rPr lang="en-US" sz="2400" dirty="0" smtClean="0"/>
              <a:t> approach called </a:t>
            </a:r>
            <a:r>
              <a:rPr lang="en-US" sz="2400" i="1" dirty="0" smtClean="0"/>
              <a:t>shrinkage estimation </a:t>
            </a:r>
            <a:r>
              <a:rPr lang="en-US" sz="2400" dirty="0" smtClean="0"/>
              <a:t>to adjust the variances.</a:t>
            </a:r>
          </a:p>
        </p:txBody>
      </p:sp>
      <p:graphicFrame>
        <p:nvGraphicFramePr>
          <p:cNvPr id="24578" name="Object 2"/>
          <p:cNvGraphicFramePr>
            <a:graphicFrameLocks noChangeAspect="1"/>
          </p:cNvGraphicFramePr>
          <p:nvPr>
            <p:ph sz="quarter" idx="2"/>
          </p:nvPr>
        </p:nvGraphicFramePr>
        <p:xfrm>
          <a:off x="2460807" y="2400252"/>
          <a:ext cx="2514600" cy="687388"/>
        </p:xfrm>
        <a:graphic>
          <a:graphicData uri="http://schemas.openxmlformats.org/presentationml/2006/ole">
            <p:oleObj spid="_x0000_s355330" name="Equation" r:id="rId3" imgW="1346200" imgH="368300" progId="Equation.3">
              <p:embed/>
            </p:oleObj>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t>P-values</a:t>
            </a:r>
          </a:p>
        </p:txBody>
      </p:sp>
      <p:sp>
        <p:nvSpPr>
          <p:cNvPr id="26627" name="Rectangle 3"/>
          <p:cNvSpPr>
            <a:spLocks noGrp="1" noChangeArrowheads="1"/>
          </p:cNvSpPr>
          <p:nvPr>
            <p:ph type="body" idx="1"/>
          </p:nvPr>
        </p:nvSpPr>
        <p:spPr>
          <a:xfrm>
            <a:off x="685800" y="1993900"/>
            <a:ext cx="7848600" cy="4114800"/>
          </a:xfrm>
        </p:spPr>
        <p:txBody>
          <a:bodyPr/>
          <a:lstStyle/>
          <a:p>
            <a:pPr eaLnBrk="1" hangingPunct="1"/>
            <a:r>
              <a:rPr lang="en-US" sz="2400" dirty="0"/>
              <a:t>Once we have calculated a gene-specific test statistic, we can either use a </a:t>
            </a:r>
            <a:r>
              <a:rPr lang="en-US" sz="2400" dirty="0" err="1"/>
              <a:t>t</a:t>
            </a:r>
            <a:r>
              <a:rPr lang="en-US" sz="2400" dirty="0"/>
              <a:t> distribution, or </a:t>
            </a:r>
            <a:r>
              <a:rPr lang="en-US" sz="2400" dirty="0" err="1"/>
              <a:t>resampling</a:t>
            </a:r>
            <a:r>
              <a:rPr lang="en-US" sz="2400" dirty="0"/>
              <a:t> methods (e.g., randomization test) to calculate a </a:t>
            </a:r>
            <a:r>
              <a:rPr lang="en-US" sz="2400" dirty="0" err="1"/>
              <a:t>p</a:t>
            </a:r>
            <a:r>
              <a:rPr lang="en-US" sz="2400" dirty="0"/>
              <a:t>-value for each gene, p</a:t>
            </a:r>
            <a:r>
              <a:rPr lang="en-US" sz="2400" baseline="-25000" dirty="0"/>
              <a:t>k</a:t>
            </a:r>
            <a:r>
              <a:rPr lang="en-US" sz="2400" dirty="0"/>
              <a:t>.</a:t>
            </a:r>
          </a:p>
          <a:p>
            <a:pPr eaLnBrk="1" hangingPunct="1"/>
            <a:r>
              <a:rPr lang="en-US" sz="2400" dirty="0"/>
              <a:t>The </a:t>
            </a:r>
            <a:r>
              <a:rPr lang="en-US" sz="2400" dirty="0" err="1"/>
              <a:t>p</a:t>
            </a:r>
            <a:r>
              <a:rPr lang="en-US" sz="2400" dirty="0"/>
              <a:t>-value  represents the probability of observing this (or a more extreme) result, if no differential expression occurred. (i.e., what is the chance we are just observing noise?)</a:t>
            </a:r>
          </a:p>
          <a:p>
            <a:pPr eaLnBrk="1" hangingPunct="1"/>
            <a:r>
              <a:rPr lang="en-US" sz="2400" dirty="0"/>
              <a:t>We reject H</a:t>
            </a:r>
            <a:r>
              <a:rPr lang="en-US" sz="2400" baseline="-25000" dirty="0"/>
              <a:t>0k</a:t>
            </a:r>
            <a:r>
              <a:rPr lang="en-US" sz="2400" dirty="0"/>
              <a:t> (i.e., say gene </a:t>
            </a:r>
            <a:r>
              <a:rPr lang="en-US" sz="2400" dirty="0" err="1"/>
              <a:t>k</a:t>
            </a:r>
            <a:r>
              <a:rPr lang="en-US" sz="2400" dirty="0"/>
              <a:t> is differentially expressed) if </a:t>
            </a:r>
            <a:r>
              <a:rPr lang="en-US" sz="2400" dirty="0" err="1"/>
              <a:t>p</a:t>
            </a:r>
            <a:r>
              <a:rPr lang="en-US" sz="2400" baseline="-25000" dirty="0" err="1"/>
              <a:t>k</a:t>
            </a:r>
            <a:r>
              <a:rPr lang="en-US" sz="2400" dirty="0"/>
              <a:t> is small.</a:t>
            </a:r>
          </a:p>
          <a:p>
            <a:pPr eaLnBrk="1" hangingPunct="1"/>
            <a:r>
              <a:rPr lang="en-US" sz="2400" dirty="0"/>
              <a:t>Question: what does </a:t>
            </a:r>
            <a:r>
              <a:rPr lang="en-US" sz="2400" i="1" dirty="0"/>
              <a:t>small</a:t>
            </a:r>
            <a:r>
              <a:rPr lang="en-US" sz="2400" dirty="0"/>
              <a:t> mean</a:t>
            </a:r>
            <a:r>
              <a:rPr lang="en-US" sz="2400" dirty="0" smtClean="0"/>
              <a:t>?</a:t>
            </a:r>
            <a:endParaRPr lang="en-US" sz="2400" dirty="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28600"/>
            <a:ext cx="7046913" cy="1143000"/>
          </a:xfrm>
        </p:spPr>
        <p:txBody>
          <a:bodyPr/>
          <a:lstStyle/>
          <a:p>
            <a:r>
              <a:rPr lang="en-US" dirty="0" smtClean="0"/>
              <a:t>(Partial) </a:t>
            </a:r>
            <a:r>
              <a:rPr lang="en-US" dirty="0" err="1" smtClean="0"/>
              <a:t>limma</a:t>
            </a:r>
            <a:r>
              <a:rPr lang="en-US" dirty="0" smtClean="0"/>
              <a:t> output</a:t>
            </a:r>
            <a:endParaRPr lang="en-US" dirty="0"/>
          </a:p>
        </p:txBody>
      </p:sp>
      <p:pic>
        <p:nvPicPr>
          <p:cNvPr id="4" name="Picture 3"/>
          <p:cNvPicPr>
            <a:picLocks noChangeAspect="1"/>
          </p:cNvPicPr>
          <p:nvPr/>
        </p:nvPicPr>
        <p:blipFill>
          <a:blip r:embed="rId2"/>
          <a:stretch>
            <a:fillRect/>
          </a:stretch>
        </p:blipFill>
        <p:spPr>
          <a:xfrm>
            <a:off x="304800" y="1390773"/>
            <a:ext cx="6477000" cy="4705227"/>
          </a:xfrm>
          <a:prstGeom prst="rect">
            <a:avLst/>
          </a:prstGeom>
        </p:spPr>
      </p:pic>
      <p:pic>
        <p:nvPicPr>
          <p:cNvPr id="7" name="Picture 6"/>
          <p:cNvPicPr>
            <a:picLocks noChangeAspect="1"/>
          </p:cNvPicPr>
          <p:nvPr/>
        </p:nvPicPr>
        <p:blipFill>
          <a:blip r:embed="rId3"/>
          <a:stretch>
            <a:fillRect/>
          </a:stretch>
        </p:blipFill>
        <p:spPr>
          <a:xfrm>
            <a:off x="6934200" y="1371600"/>
            <a:ext cx="1961072" cy="4724400"/>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Limma</a:t>
            </a:r>
            <a:r>
              <a:rPr lang="en-US" dirty="0" smtClean="0"/>
              <a:t> output	</a:t>
            </a:r>
            <a:endParaRPr lang="en-US" dirty="0"/>
          </a:p>
        </p:txBody>
      </p:sp>
      <p:sp>
        <p:nvSpPr>
          <p:cNvPr id="3" name="Content Placeholder 2"/>
          <p:cNvSpPr>
            <a:spLocks noGrp="1"/>
          </p:cNvSpPr>
          <p:nvPr>
            <p:ph idx="1"/>
          </p:nvPr>
        </p:nvSpPr>
        <p:spPr>
          <a:xfrm>
            <a:off x="609600" y="1993900"/>
            <a:ext cx="7924800" cy="4114800"/>
          </a:xfrm>
        </p:spPr>
        <p:txBody>
          <a:bodyPr/>
          <a:lstStyle/>
          <a:p>
            <a:r>
              <a:rPr lang="en-US" dirty="0" smtClean="0"/>
              <a:t>There are some genes with TINY </a:t>
            </a:r>
            <a:r>
              <a:rPr lang="en-US" dirty="0" err="1" smtClean="0"/>
              <a:t>p</a:t>
            </a:r>
            <a:r>
              <a:rPr lang="en-US" dirty="0" smtClean="0"/>
              <a:t>-values and LARGE fold-changes.</a:t>
            </a:r>
          </a:p>
          <a:p>
            <a:r>
              <a:rPr lang="en-US" dirty="0" smtClean="0"/>
              <a:t>Do they ALL have significantly altered expression between mutant and wild-type?</a:t>
            </a:r>
            <a:endParaRPr lang="en-US" dirty="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143000" y="381000"/>
            <a:ext cx="7046913" cy="1143000"/>
          </a:xfrm>
        </p:spPr>
        <p:txBody>
          <a:bodyPr/>
          <a:lstStyle/>
          <a:p>
            <a:pPr eaLnBrk="1" hangingPunct="1"/>
            <a:r>
              <a:rPr lang="en-US"/>
              <a:t>P-values</a:t>
            </a:r>
          </a:p>
        </p:txBody>
      </p:sp>
      <p:sp>
        <p:nvSpPr>
          <p:cNvPr id="27651" name="Rectangle 3"/>
          <p:cNvSpPr>
            <a:spLocks noGrp="1" noChangeArrowheads="1"/>
          </p:cNvSpPr>
          <p:nvPr>
            <p:ph type="body" idx="1"/>
          </p:nvPr>
        </p:nvSpPr>
        <p:spPr>
          <a:xfrm>
            <a:off x="609600" y="1600200"/>
            <a:ext cx="7924800" cy="4114800"/>
          </a:xfrm>
        </p:spPr>
        <p:txBody>
          <a:bodyPr/>
          <a:lstStyle/>
          <a:p>
            <a:pPr eaLnBrk="1" hangingPunct="1"/>
            <a:r>
              <a:rPr lang="en-US" sz="2600" dirty="0"/>
              <a:t>We have to decide how small a </a:t>
            </a:r>
            <a:r>
              <a:rPr lang="en-US" sz="2600" dirty="0" err="1"/>
              <a:t>p</a:t>
            </a:r>
            <a:r>
              <a:rPr lang="en-US" sz="2600" dirty="0"/>
              <a:t>-value needs to be for us to think that the difference we are observing cannot be explained solely by noise.</a:t>
            </a:r>
          </a:p>
          <a:p>
            <a:pPr eaLnBrk="1" hangingPunct="1"/>
            <a:r>
              <a:rPr lang="en-US" sz="2600" dirty="0"/>
              <a:t>When we test a single hypothesis, it is common to fix a type I error rate of  </a:t>
            </a:r>
            <a:r>
              <a:rPr lang="el-GR" sz="2600" dirty="0">
                <a:ea typeface="Arial" charset="0"/>
                <a:cs typeface="Arial" charset="0"/>
              </a:rPr>
              <a:t>α</a:t>
            </a:r>
            <a:r>
              <a:rPr lang="en-US" sz="2600" dirty="0"/>
              <a:t>= 0.05 or </a:t>
            </a:r>
            <a:r>
              <a:rPr lang="el-GR" sz="2600" dirty="0">
                <a:ea typeface="Arial" charset="0"/>
                <a:cs typeface="Arial" charset="0"/>
              </a:rPr>
              <a:t>α</a:t>
            </a:r>
            <a:r>
              <a:rPr lang="en-US" sz="2600" dirty="0"/>
              <a:t> = 0.01.</a:t>
            </a:r>
          </a:p>
          <a:p>
            <a:pPr eaLnBrk="1" hangingPunct="1"/>
            <a:r>
              <a:rPr lang="en-US" sz="2600" dirty="0"/>
              <a:t>Type I error: reject null hypothesis when it is true (i.e., say a gene is differentially expressed when it really isn’t).</a:t>
            </a:r>
          </a:p>
          <a:p>
            <a:pPr eaLnBrk="1" hangingPunct="1"/>
            <a:r>
              <a:rPr lang="en-US" sz="2600" dirty="0"/>
              <a:t>Type II error: fail to reject the null hypothesis when it is false (i.e., say a gene is not differentially expressed when it really is).</a:t>
            </a:r>
          </a:p>
          <a:p>
            <a:pPr eaLnBrk="1" hangingPunct="1"/>
            <a:endParaRPr lang="en-US" sz="2600"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43000" y="381000"/>
            <a:ext cx="7046913" cy="1143000"/>
          </a:xfrm>
        </p:spPr>
        <p:txBody>
          <a:bodyPr/>
          <a:lstStyle/>
          <a:p>
            <a:pPr eaLnBrk="1" hangingPunct="1"/>
            <a:r>
              <a:rPr lang="en-US"/>
              <a:t>Type I errors</a:t>
            </a:r>
          </a:p>
        </p:txBody>
      </p:sp>
      <p:sp>
        <p:nvSpPr>
          <p:cNvPr id="28675" name="Rectangle 3"/>
          <p:cNvSpPr>
            <a:spLocks noGrp="1" noChangeArrowheads="1"/>
          </p:cNvSpPr>
          <p:nvPr>
            <p:ph type="body" idx="1"/>
          </p:nvPr>
        </p:nvSpPr>
        <p:spPr>
          <a:xfrm>
            <a:off x="685800" y="1765300"/>
            <a:ext cx="7848600" cy="4114800"/>
          </a:xfrm>
        </p:spPr>
        <p:txBody>
          <a:bodyPr/>
          <a:lstStyle/>
          <a:p>
            <a:pPr eaLnBrk="1" hangingPunct="1"/>
            <a:r>
              <a:rPr lang="en-US" sz="2600" dirty="0"/>
              <a:t>Using a type I error rate of  </a:t>
            </a:r>
            <a:r>
              <a:rPr lang="el-GR" sz="2600" dirty="0">
                <a:ea typeface="Arial" charset="0"/>
                <a:cs typeface="Arial" charset="0"/>
              </a:rPr>
              <a:t>α</a:t>
            </a:r>
            <a:r>
              <a:rPr lang="en-US" sz="2600" dirty="0"/>
              <a:t>= 0.05 means that we are willing to make a type I error in 5% of our hypothesis tests (i.e., 5% of the time that the null hypothesis is true, we will say that it’s false).</a:t>
            </a:r>
          </a:p>
          <a:p>
            <a:pPr eaLnBrk="1" hangingPunct="1"/>
            <a:r>
              <a:rPr lang="en-US" sz="2600" dirty="0"/>
              <a:t>So for every 20 hypothesis tests we perform, on average we expect 1 type I error.</a:t>
            </a:r>
          </a:p>
          <a:p>
            <a:pPr eaLnBrk="1" hangingPunct="1"/>
            <a:r>
              <a:rPr lang="en-US" sz="2600" dirty="0"/>
              <a:t>What if we are performing 20,000 hypothesis tests</a:t>
            </a:r>
            <a:r>
              <a:rPr lang="en-US" sz="2600" dirty="0" smtClean="0"/>
              <a:t>?</a:t>
            </a:r>
          </a:p>
          <a:p>
            <a:pPr eaLnBrk="1" hangingPunct="1"/>
            <a:endParaRPr lang="en-US" sz="2600" dirty="0" smtClean="0"/>
          </a:p>
          <a:p>
            <a:pPr algn="ctr" eaLnBrk="1" hangingPunct="1">
              <a:buFontTx/>
              <a:buNone/>
            </a:pPr>
            <a:r>
              <a:rPr lang="en-US" sz="2600" dirty="0"/>
              <a:t>1000 TYPE I ERRORS!</a:t>
            </a:r>
          </a:p>
          <a:p>
            <a:pPr eaLnBrk="1" hangingPunct="1"/>
            <a:endParaRPr lang="en-US" sz="2600"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a:t>Adjusting the </a:t>
            </a:r>
            <a:r>
              <a:rPr lang="el-GR">
                <a:latin typeface="Lucida Grande" charset="0"/>
                <a:ea typeface="Arial" charset="0"/>
                <a:cs typeface="Arial" charset="0"/>
              </a:rPr>
              <a:t>α</a:t>
            </a:r>
            <a:r>
              <a:rPr lang="en-US"/>
              <a:t> level</a:t>
            </a:r>
          </a:p>
        </p:txBody>
      </p:sp>
      <p:sp>
        <p:nvSpPr>
          <p:cNvPr id="29699" name="Rectangle 3"/>
          <p:cNvSpPr>
            <a:spLocks noGrp="1" noChangeArrowheads="1"/>
          </p:cNvSpPr>
          <p:nvPr>
            <p:ph type="body" idx="1"/>
          </p:nvPr>
        </p:nvSpPr>
        <p:spPr>
          <a:xfrm>
            <a:off x="762000" y="1993900"/>
            <a:ext cx="7772400" cy="4114800"/>
          </a:xfrm>
        </p:spPr>
        <p:txBody>
          <a:bodyPr/>
          <a:lstStyle/>
          <a:p>
            <a:pPr eaLnBrk="1" hangingPunct="1"/>
            <a:r>
              <a:rPr lang="en-US" sz="2800" dirty="0"/>
              <a:t>Obviously using an </a:t>
            </a:r>
            <a:r>
              <a:rPr lang="el-GR" sz="2800" dirty="0">
                <a:ea typeface="Arial" charset="0"/>
                <a:cs typeface="Arial" charset="0"/>
              </a:rPr>
              <a:t>α</a:t>
            </a:r>
            <a:r>
              <a:rPr lang="en-US" sz="2800" dirty="0"/>
              <a:t> level of 0.05 (or even 0.01) is not suitable when testing large numbers of hypotheses.</a:t>
            </a:r>
          </a:p>
          <a:p>
            <a:pPr eaLnBrk="1" hangingPunct="1"/>
            <a:r>
              <a:rPr lang="en-US" sz="2800" dirty="0"/>
              <a:t>To get around this problem we use Multiple Comparison Procedures (</a:t>
            </a:r>
            <a:r>
              <a:rPr lang="en-US" sz="2800" dirty="0" err="1"/>
              <a:t>MCPs</a:t>
            </a:r>
            <a:r>
              <a:rPr lang="en-US" sz="2800" dirty="0"/>
              <a:t>).</a:t>
            </a:r>
          </a:p>
          <a:p>
            <a:pPr eaLnBrk="1" hangingPunct="1"/>
            <a:r>
              <a:rPr lang="en-US" sz="2800" dirty="0" err="1"/>
              <a:t>MCPs</a:t>
            </a:r>
            <a:r>
              <a:rPr lang="en-US" sz="2800" dirty="0"/>
              <a:t> provide error rate control, allowing us to keep a lid on how many type I errors we make.</a:t>
            </a:r>
          </a:p>
          <a:p>
            <a:pPr eaLnBrk="1" hangingPunct="1"/>
            <a:endParaRPr lang="en-US" sz="2800" dirty="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Gill Sans Light"/>
        <a:ea typeface="ＭＳ Ｐゴシック"/>
        <a:cs typeface="ＭＳ Ｐゴシック"/>
      </a:majorFont>
      <a:minorFont>
        <a:latin typeface="Gill Sans Light"/>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a:ln>
              <a:noFill/>
            </a:ln>
            <a:solidFill>
              <a:schemeClr val="tx1"/>
            </a:solidFill>
            <a:effectLst/>
            <a:latin typeface="Gill Sans Light" charset="0"/>
            <a:ea typeface="ＭＳ Ｐゴシック" charset="-128"/>
            <a:cs typeface="ＭＳ Ｐゴシック" charset="-128"/>
          </a:defRPr>
        </a:defPPr>
      </a:lstStyle>
    </a:lnDef>
    <a:txDef>
      <a:spPr>
        <a:noFill/>
      </a:spPr>
      <a:bodyPr wrap="none" rtlCol="0">
        <a:spAutoFit/>
      </a:bodyPr>
      <a:lstStyle>
        <a:defPPr>
          <a:defRPr sz="3000" dirty="0" smtClean="0">
            <a:solidFill>
              <a:srgbClr val="FF0000"/>
            </a:solidFill>
          </a:defRPr>
        </a:defPPr>
      </a:lstStyle>
    </a:tx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Macintosh HD:Applications:Microsoft Office 2004:Templates:Presentations:Designs:Bar Code</Template>
  <TotalTime>15940</TotalTime>
  <Words>3733</Words>
  <Application>Microsoft Macintosh PowerPoint</Application>
  <PresentationFormat>On-screen Show (4:3)</PresentationFormat>
  <Paragraphs>371</Paragraphs>
  <Slides>126</Slides>
  <Notes>3</Notes>
  <HiddenSlides>0</HiddenSlides>
  <MMClips>0</MMClips>
  <ScaleCrop>false</ScaleCrop>
  <HeadingPairs>
    <vt:vector size="8" baseType="variant">
      <vt:variant>
        <vt:lpstr>Design Template</vt:lpstr>
      </vt:variant>
      <vt:variant>
        <vt:i4>1</vt:i4>
      </vt:variant>
      <vt:variant>
        <vt:lpstr>Links</vt:lpstr>
      </vt:variant>
      <vt:variant>
        <vt:i4>1</vt:i4>
      </vt:variant>
      <vt:variant>
        <vt:lpstr>Embedded OLE Servers</vt:lpstr>
      </vt:variant>
      <vt:variant>
        <vt:i4>1</vt:i4>
      </vt:variant>
      <vt:variant>
        <vt:lpstr>Slide Titles</vt:lpstr>
      </vt:variant>
      <vt:variant>
        <vt:i4>126</vt:i4>
      </vt:variant>
    </vt:vector>
  </HeadingPairs>
  <TitlesOfParts>
    <vt:vector size="129" baseType="lpstr">
      <vt:lpstr>Blank Presentation</vt:lpstr>
      <vt:lpstr>???</vt:lpstr>
      <vt:lpstr>Equation</vt:lpstr>
      <vt:lpstr>Slide 0</vt:lpstr>
      <vt:lpstr>Overview</vt:lpstr>
      <vt:lpstr>Gene expression</vt:lpstr>
      <vt:lpstr>Central Dogma of Molecular Biology</vt:lpstr>
      <vt:lpstr>Measuring gene expression</vt:lpstr>
      <vt:lpstr>Beyond microarrays: RNA-seq</vt:lpstr>
      <vt:lpstr>RNA-seq: generating sequence</vt:lpstr>
      <vt:lpstr>RNA-seq: gene expression data</vt:lpstr>
      <vt:lpstr>Technology – NextGenSeq</vt:lpstr>
      <vt:lpstr>Illumina flow cell</vt:lpstr>
      <vt:lpstr>Illumina sequencing</vt:lpstr>
      <vt:lpstr>Illumina sequencing</vt:lpstr>
      <vt:lpstr>Illumina sequencing</vt:lpstr>
      <vt:lpstr>Illumina sequencing</vt:lpstr>
      <vt:lpstr>Single-end sequencing</vt:lpstr>
      <vt:lpstr>Paired-end sequencing</vt:lpstr>
      <vt:lpstr>Mate-pair sequencing</vt:lpstr>
      <vt:lpstr>Slide 17</vt:lpstr>
      <vt:lpstr>Assessing quality: phred scores</vt:lpstr>
      <vt:lpstr>Assessing quality: phred scores</vt:lpstr>
      <vt:lpstr>Slide 20</vt:lpstr>
      <vt:lpstr>Slide 21</vt:lpstr>
      <vt:lpstr>Data format</vt:lpstr>
      <vt:lpstr>Fastq format</vt:lpstr>
      <vt:lpstr>FASTQ format</vt:lpstr>
      <vt:lpstr>FastQC</vt:lpstr>
      <vt:lpstr>FastQC</vt:lpstr>
      <vt:lpstr>FastQC</vt:lpstr>
      <vt:lpstr>FastQC</vt:lpstr>
      <vt:lpstr>SolexaQA</vt:lpstr>
      <vt:lpstr>Slide 30</vt:lpstr>
      <vt:lpstr>Quality by cycle (position in read)</vt:lpstr>
      <vt:lpstr>Slide 32</vt:lpstr>
      <vt:lpstr>Slide 33</vt:lpstr>
      <vt:lpstr>Slide 34</vt:lpstr>
      <vt:lpstr>Slide 35</vt:lpstr>
      <vt:lpstr>Slide 36</vt:lpstr>
      <vt:lpstr>Slide 37</vt:lpstr>
      <vt:lpstr>Slide 38</vt:lpstr>
      <vt:lpstr>Alignment</vt:lpstr>
      <vt:lpstr>Tools for generating alignments</vt:lpstr>
      <vt:lpstr>Slide 41</vt:lpstr>
      <vt:lpstr>Slide 42</vt:lpstr>
      <vt:lpstr>Slide 43</vt:lpstr>
      <vt:lpstr>Slide 44</vt:lpstr>
      <vt:lpstr>Slide 45</vt:lpstr>
      <vt:lpstr>Alignment formats</vt:lpstr>
      <vt:lpstr>Slide 47</vt:lpstr>
      <vt:lpstr>Slide 48</vt:lpstr>
      <vt:lpstr>SAMtools</vt:lpstr>
      <vt:lpstr>SAM format</vt:lpstr>
      <vt:lpstr>SAM format</vt:lpstr>
      <vt:lpstr>Alignment using BWA and SAMtools</vt:lpstr>
      <vt:lpstr>Alignment using Galaxy</vt:lpstr>
      <vt:lpstr>Slide 54</vt:lpstr>
      <vt:lpstr>Slide 55</vt:lpstr>
      <vt:lpstr>More advanced: the “Tuxedo Suite”</vt:lpstr>
      <vt:lpstr>Visualization</vt:lpstr>
      <vt:lpstr>SeqMonk</vt:lpstr>
      <vt:lpstr>Slide 59</vt:lpstr>
      <vt:lpstr>Quantifying expression</vt:lpstr>
      <vt:lpstr>Transcript length bias</vt:lpstr>
      <vt:lpstr>Notes on RPKM</vt:lpstr>
      <vt:lpstr>RNA-seq walkthrough</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Data: logged RPKM values</vt:lpstr>
      <vt:lpstr>What is our goal?</vt:lpstr>
      <vt:lpstr>Fold changes</vt:lpstr>
      <vt:lpstr>Detecting changes in expression </vt:lpstr>
      <vt:lpstr>Determining differential expression</vt:lpstr>
      <vt:lpstr>Aside: why take logs?</vt:lpstr>
      <vt:lpstr>Determining differential expression</vt:lpstr>
      <vt:lpstr>Hypothesis testing</vt:lpstr>
      <vt:lpstr>Hypothesis testing</vt:lpstr>
      <vt:lpstr>Moderated t-statistic: limma</vt:lpstr>
      <vt:lpstr>P-values</vt:lpstr>
      <vt:lpstr>(Partial) limma output</vt:lpstr>
      <vt:lpstr>Limma output </vt:lpstr>
      <vt:lpstr>P-values</vt:lpstr>
      <vt:lpstr>Type I errors</vt:lpstr>
      <vt:lpstr>Adjusting the α level</vt:lpstr>
      <vt:lpstr>Family-wise error rate control</vt:lpstr>
      <vt:lpstr>What’s so great about FWER control?</vt:lpstr>
      <vt:lpstr>What is the alternative?</vt:lpstr>
      <vt:lpstr>False Discovery Rate control</vt:lpstr>
      <vt:lpstr>Error rate control</vt:lpstr>
      <vt:lpstr>FDR control versus FWER control</vt:lpstr>
      <vt:lpstr>Full limma output</vt:lpstr>
      <vt:lpstr>Further down the list…</vt:lpstr>
      <vt:lpstr>Even further down the list…</vt:lpstr>
      <vt:lpstr>Significant genes</vt:lpstr>
      <vt:lpstr>Visualizing differential expression</vt:lpstr>
      <vt:lpstr>Volcano plots: yeast data</vt:lpstr>
      <vt:lpstr>Slide 111</vt:lpstr>
      <vt:lpstr>Slide 112</vt:lpstr>
      <vt:lpstr>Slide 113</vt:lpstr>
      <vt:lpstr>Slide 114</vt:lpstr>
      <vt:lpstr>Slide 115</vt:lpstr>
      <vt:lpstr>Slide 116</vt:lpstr>
      <vt:lpstr>Slide 117</vt:lpstr>
      <vt:lpstr>Slide 118</vt:lpstr>
      <vt:lpstr>Slide 119</vt:lpstr>
      <vt:lpstr>Slide 120</vt:lpstr>
      <vt:lpstr>Slide 121</vt:lpstr>
      <vt:lpstr>Slide 122</vt:lpstr>
      <vt:lpstr>Slide 123</vt:lpstr>
      <vt:lpstr>Slide 124</vt:lpstr>
      <vt:lpstr>Slide 125</vt:lpstr>
    </vt:vector>
  </TitlesOfParts>
  <Company>The University of Auckland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Integrated Genomics for Health and Disease</dc:title>
  <dc:creator>Mik Black</dc:creator>
  <cp:lastModifiedBy>Mik Black</cp:lastModifiedBy>
  <cp:revision>371</cp:revision>
  <cp:lastPrinted>2009-10-05T21:58:44Z</cp:lastPrinted>
  <dcterms:created xsi:type="dcterms:W3CDTF">2012-10-20T21:19:14Z</dcterms:created>
  <dcterms:modified xsi:type="dcterms:W3CDTF">2012-10-21T18:44:17Z</dcterms:modified>
</cp:coreProperties>
</file>